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61" r:id="rId4"/>
    <p:sldId id="262" r:id="rId5"/>
    <p:sldId id="298" r:id="rId6"/>
    <p:sldId id="264" r:id="rId7"/>
    <p:sldId id="286" r:id="rId8"/>
    <p:sldId id="271" r:id="rId9"/>
    <p:sldId id="267" r:id="rId10"/>
    <p:sldId id="299" r:id="rId11"/>
    <p:sldId id="270" r:id="rId12"/>
    <p:sldId id="268" r:id="rId13"/>
    <p:sldId id="269" r:id="rId14"/>
    <p:sldId id="287" r:id="rId15"/>
    <p:sldId id="307" r:id="rId16"/>
    <p:sldId id="257" r:id="rId17"/>
    <p:sldId id="288" r:id="rId18"/>
    <p:sldId id="260" r:id="rId19"/>
    <p:sldId id="289" r:id="rId20"/>
    <p:sldId id="290" r:id="rId21"/>
    <p:sldId id="306" r:id="rId22"/>
    <p:sldId id="272" r:id="rId23"/>
    <p:sldId id="275" r:id="rId24"/>
    <p:sldId id="294" r:id="rId25"/>
    <p:sldId id="295" r:id="rId26"/>
    <p:sldId id="291" r:id="rId27"/>
    <p:sldId id="292" r:id="rId28"/>
    <p:sldId id="293" r:id="rId29"/>
    <p:sldId id="296" r:id="rId30"/>
    <p:sldId id="297" r:id="rId31"/>
    <p:sldId id="300" r:id="rId32"/>
    <p:sldId id="302" r:id="rId33"/>
    <p:sldId id="303" r:id="rId34"/>
    <p:sldId id="304" r:id="rId35"/>
    <p:sldId id="305" r:id="rId36"/>
    <p:sldId id="30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74549" autoAdjust="0"/>
  </p:normalViewPr>
  <p:slideViewPr>
    <p:cSldViewPr snapToGrid="0">
      <p:cViewPr varScale="1">
        <p:scale>
          <a:sx n="85" d="100"/>
          <a:sy n="85" d="100"/>
        </p:scale>
        <p:origin x="153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64B2CD-CB28-490B-9551-E0307A9E3A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z="2400" b="1" dirty="0"/>
              <a:t>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E0588-00DE-4F31-AA00-67E98F4875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1B42-A0A2-4C64-9C9F-97D3489FB9D2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0DFC1-D310-414F-90F6-DFCC00F5A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270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z="1800" b="1" dirty="0"/>
              <a:t>BBKA Beginners course Lesson 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121DA-AE7F-4D87-93A8-14D58AAAC2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EB82D-75AD-4116-899E-1D4527DB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6415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2BEDD-C7EA-468F-95EB-9B3260D17822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© BBKA CiC + R &amp; S Bond: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A344D-F75C-4120-9059-D550CEE16E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3325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needs to be adapted to your circumstances.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 BBKA CiC + R &amp; S Bond: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A344D-F75C-4120-9059-D550CEE16E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053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have recipe tested and approved in order to sell.</a:t>
            </a:r>
          </a:p>
          <a:p>
            <a:r>
              <a:rPr lang="en-GB" dirty="0"/>
              <a:t>Details in BBKA News back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 BBKA CiC + R &amp; S Bond: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A344D-F75C-4120-9059-D550CEE16EC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396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Personalise for your association</a:t>
            </a:r>
          </a:p>
          <a:p>
            <a:r>
              <a:rPr lang="en-GB" dirty="0"/>
              <a:t>Encourage new beekeepers to help out even if they don’t have any show products.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 BBKA CiC + R &amp; S Bond: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A344D-F75C-4120-9059-D550CEE16EC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00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Personalise for your association</a:t>
            </a:r>
          </a:p>
          <a:p>
            <a:r>
              <a:rPr lang="en-GB" dirty="0"/>
              <a:t>Encourage new beekeepers to help out even if they don’t have any show products.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 BBKA CiC + R &amp; S Bond: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A344D-F75C-4120-9059-D550CEE16EC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034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Have a refractometer and demonstrate it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 BBKA CiC + R &amp; S Bond: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A344D-F75C-4120-9059-D550CEE16E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0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Have examples to handle of following types if possible.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 BBKA CiC + R &amp; S Bond: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A344D-F75C-4120-9059-D550CEE16E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19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 BBKA CiC + R &amp; S Bond: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A344D-F75C-4120-9059-D550CEE16E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30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Arrange some real equipment to show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 BBKA CiC + R &amp; S Bond: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A344D-F75C-4120-9059-D550CEE16EC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62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 BBKA CiC + R &amp; S Bond: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A344D-F75C-4120-9059-D550CEE16EC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42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Any samples for tasting are always appreciated – use the tiny plastic tasting cups.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 BBKA CiC + R &amp; S Bond: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A344D-F75C-4120-9059-D550CEE16EC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412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speaks for itself (2020 prices)</a:t>
            </a:r>
          </a:p>
          <a:p>
            <a:r>
              <a:rPr lang="en-GB" dirty="0"/>
              <a:t>Well made and packaged candles are sought after and sell for even more.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1C04400-3633-46B1-A0DF-157A7C433C9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© R &amp; S Bond 2019      HRBKA WAX  DAY</a:t>
            </a:r>
          </a:p>
        </p:txBody>
      </p:sp>
    </p:spTree>
    <p:extLst>
      <p:ext uri="{BB962C8B-B14F-4D97-AF65-F5344CB8AC3E}">
        <p14:creationId xmlns:p14="http://schemas.microsoft.com/office/powerpoint/2010/main" val="1184350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Candles take more processing than wax blocks so should cost more.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© BBKA CiC + R &amp; S Bond: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A344D-F75C-4120-9059-D550CEE16EC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45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F4C-F634-4914-A353-FA804755CC6B}" type="datetime1">
              <a:rPr lang="en-GB" smtClean="0"/>
              <a:t>02/04/2024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6388-BFE7-42C6-B074-DFA05E925F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3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679C-CC89-4B4A-B69C-40A641BC2AA9}" type="datetime1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0325" y="654622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BBKA + R &amp; S Bond: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6388-BFE7-42C6-B074-DFA05E925F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6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E6FD-0A96-4229-95C8-EABBF503D736}" type="datetime1">
              <a:rPr lang="en-GB" smtClean="0"/>
              <a:t>02/04/2024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0325" y="654622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BBKA + R &amp; S Bond: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6388-BFE7-42C6-B074-DFA05E925F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83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1"/>
            <a:ext cx="10566400" cy="7223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989138"/>
            <a:ext cx="502708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47884" y="1989138"/>
            <a:ext cx="5027083" cy="2119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47884" y="4260850"/>
            <a:ext cx="5027083" cy="212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29BCC-FA2F-4CDB-95FD-6B9C3CBECA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89ED9-04A3-4E82-8D85-A486D05A98B1}" type="datetime1">
              <a:rPr lang="en-GB" altLang="en-US" smtClean="0"/>
              <a:t>02/04/2024</a:t>
            </a:fld>
            <a:endParaRPr lang="en-GB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972E518-A213-48EF-973A-5D316B90DE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010325" y="6546222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BBKA + R &amp; S Bond: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792085-FA97-4CBE-95A2-D0F10E02E8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FC182-4123-4BB5-A923-844DC5B308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82421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16000" y="762000"/>
            <a:ext cx="10566400" cy="561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67397E-F849-46EA-B8D7-1676F89FE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EB740-2449-437E-9BFB-4B28DFC8DB74}" type="datetime1">
              <a:rPr lang="en-GB" altLang="en-US" smtClean="0"/>
              <a:t>02/04/2024</a:t>
            </a:fld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10DFDC-DF55-49AB-9998-F3F5218CF7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010325" y="6546222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BBKA + R &amp; S Bond: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7EABD4-6D89-4DC8-876E-22FA45109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6C1F-8CEA-4B57-8D29-CECB55CDDC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9000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17E1-A779-4BC8-BD8A-18F6A5D1EE20}" type="datetime1">
              <a:rPr lang="en-GB" smtClean="0"/>
              <a:t>02/04/2024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6388-BFE7-42C6-B074-DFA05E925F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4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B6EF-6144-4CDC-9036-47F6FDA622ED}" type="datetime1">
              <a:rPr lang="en-GB" smtClean="0"/>
              <a:t>02/04/2024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6388-BFE7-42C6-B074-DFA05E925F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53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D75-D26F-4C15-A4AC-2E1BB17CB2FD}" type="datetime1">
              <a:rPr lang="en-GB" smtClean="0"/>
              <a:t>02/04/2024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6388-BFE7-42C6-B074-DFA05E925F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78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F28D-0251-41C3-9230-FB34D1FEF930}" type="datetime1">
              <a:rPr lang="en-GB" smtClean="0"/>
              <a:t>02/04/2024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6388-BFE7-42C6-B074-DFA05E925F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5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6CFF-F34B-48AF-BCC8-338AE689F901}" type="datetime1">
              <a:rPr lang="en-GB" smtClean="0"/>
              <a:t>02/04/2024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10325" y="654622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BBKA + R &amp; S Bond: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6388-BFE7-42C6-B074-DFA05E925F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3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1A4D-968B-474F-90D8-04565269A39E}" type="datetime1">
              <a:rPr lang="en-GB" smtClean="0"/>
              <a:t>02/04/2024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10325" y="654622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BBKA + R &amp; S Bond: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6388-BFE7-42C6-B074-DFA05E925F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32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3292-2F85-418D-8A22-A4A926BAE0EA}" type="datetime1">
              <a:rPr lang="en-GB" smtClean="0"/>
              <a:t>02/04/2024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10325" y="654622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BBKA + R &amp; S Bond: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6388-BFE7-42C6-B074-DFA05E925F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7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D7A6-565F-471A-992A-268691D698FB}" type="datetime1">
              <a:rPr lang="en-GB" smtClean="0"/>
              <a:t>02/04/2024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10325" y="654622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BBKA + R &amp; S Bond: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6388-BFE7-42C6-B074-DFA05E925F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72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2057" y="342108"/>
            <a:ext cx="87303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5C879-3C90-4B75-949D-911B2AF25897}" type="datetime1">
              <a:rPr lang="en-GB" smtClean="0"/>
              <a:t>02/04/2024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06388-BFE7-42C6-B074-DFA05E925F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A picture containing text, black, dark&#10;&#10;Description automatically generated">
            <a:extLst>
              <a:ext uri="{FF2B5EF4-FFF2-40B4-BE49-F238E27FC236}">
                <a16:creationId xmlns:a16="http://schemas.microsoft.com/office/drawing/2014/main" id="{9F817848-8323-4FBC-907B-9001BB43FAC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5" y="276954"/>
            <a:ext cx="1484065" cy="127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8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34CB-8128-4E22-8551-F6C4B0A90C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35608-A6A6-4653-90EA-111C75DAB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612900"/>
            <a:ext cx="8534400" cy="4025900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tx1"/>
                </a:solidFill>
              </a:rPr>
              <a:t>Welcome to the last session in this Theory Course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AE31A-6B98-45BD-912C-324410762AF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BABKA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8857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64F0-7628-4350-810A-72EC57C5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828" y="538877"/>
            <a:ext cx="8730343" cy="1143000"/>
          </a:xfrm>
        </p:spPr>
        <p:txBody>
          <a:bodyPr/>
          <a:lstStyle/>
          <a:p>
            <a:r>
              <a:rPr lang="en-GB" dirty="0"/>
              <a:t>Super Clearing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2121D-2A54-435D-B976-598B4B2AD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4" y="1885336"/>
            <a:ext cx="11130116" cy="373871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Use clearer board between super to be removed &amp; rest of hive</a:t>
            </a:r>
          </a:p>
          <a:p>
            <a:r>
              <a:rPr lang="en-GB" dirty="0"/>
              <a:t>Usually takes overnight</a:t>
            </a:r>
          </a:p>
          <a:p>
            <a:r>
              <a:rPr lang="en-GB" dirty="0"/>
              <a:t>Principle is that bees leave the super and cannot return to it (non return valve)</a:t>
            </a:r>
          </a:p>
          <a:p>
            <a:r>
              <a:rPr lang="en-GB" dirty="0"/>
              <a:t>Problematic for honey that crystallises like </a:t>
            </a:r>
            <a:r>
              <a:rPr lang="en-GB" dirty="0" err="1"/>
              <a:t>OSRape</a:t>
            </a:r>
            <a:endParaRPr lang="en-GB" dirty="0"/>
          </a:p>
          <a:p>
            <a:pPr lvl="1"/>
            <a:r>
              <a:rPr lang="en-GB" dirty="0"/>
              <a:t>Temperature in super drops without bees if it falls too far honey sets.</a:t>
            </a:r>
          </a:p>
          <a:p>
            <a:pPr lvl="1"/>
            <a:r>
              <a:rPr lang="en-GB" dirty="0"/>
              <a:t>Usually ok for summer honey or heather honey.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78AA919-6197-4835-A826-013551E452B0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0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81C9-C157-432B-B543-C55F6BFE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024" y="438530"/>
            <a:ext cx="8730343" cy="1143000"/>
          </a:xfrm>
        </p:spPr>
        <p:txBody>
          <a:bodyPr/>
          <a:lstStyle/>
          <a:p>
            <a:r>
              <a:rPr lang="en-GB" dirty="0"/>
              <a:t>Standard crown board with escapes</a:t>
            </a:r>
          </a:p>
        </p:txBody>
      </p:sp>
      <p:pic>
        <p:nvPicPr>
          <p:cNvPr id="3074" name="Picture 2" descr="Adapta Eke - Clearer Board with Porter Bee Escapes">
            <a:extLst>
              <a:ext uri="{FF2B5EF4-FFF2-40B4-BE49-F238E27FC236}">
                <a16:creationId xmlns:a16="http://schemas.microsoft.com/office/drawing/2014/main" id="{B6F7CBBE-3209-4C7C-AE29-8428D4577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48" y="1581530"/>
            <a:ext cx="4610928" cy="461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17E48F8-5EE6-44F8-823B-5471188AA69A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017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E1CF-4FAC-4CA1-AA17-261EBC61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082" y="342108"/>
            <a:ext cx="8730343" cy="1143000"/>
          </a:xfrm>
        </p:spPr>
        <p:txBody>
          <a:bodyPr/>
          <a:lstStyle/>
          <a:p>
            <a:r>
              <a:rPr lang="en-GB" dirty="0"/>
              <a:t>Octagonal clearing board</a:t>
            </a:r>
          </a:p>
        </p:txBody>
      </p:sp>
      <p:pic>
        <p:nvPicPr>
          <p:cNvPr id="1026" name="Picture 2" descr="https://cdn.shopify.com/s/files/1/2024/1927/products/8waywarre_2000x.jpg?v=1515782762">
            <a:extLst>
              <a:ext uri="{FF2B5EF4-FFF2-40B4-BE49-F238E27FC236}">
                <a16:creationId xmlns:a16="http://schemas.microsoft.com/office/drawing/2014/main" id="{31784D5E-DB15-40CA-9E22-A6AAC70B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09" y="1485108"/>
            <a:ext cx="5434781" cy="49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13908CA-5F3E-44D9-A2FD-094378D98292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81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93C0-E261-4F85-91E4-EA2CAB0E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485" y="397229"/>
            <a:ext cx="8730343" cy="1143000"/>
          </a:xfrm>
        </p:spPr>
        <p:txBody>
          <a:bodyPr/>
          <a:lstStyle/>
          <a:p>
            <a:r>
              <a:rPr lang="en-GB" dirty="0"/>
              <a:t>Rhomboid clearing board 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02B46729-D7F1-4026-A845-B578D0E8F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013502"/>
            <a:ext cx="54292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ED980F3-2F20-4931-A094-631BCAE73303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94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C3E031-2F2C-4EC4-937E-69E30F2D0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57" y="342108"/>
            <a:ext cx="5908485" cy="1143000"/>
          </a:xfrm>
        </p:spPr>
        <p:txBody>
          <a:bodyPr/>
          <a:lstStyle/>
          <a:p>
            <a:r>
              <a:rPr lang="en-GB" dirty="0"/>
              <a:t>Brush and Rush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2527C-349A-40A3-9980-ED77578A9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4" y="2012950"/>
            <a:ext cx="10972800" cy="4525963"/>
          </a:xfrm>
        </p:spPr>
        <p:txBody>
          <a:bodyPr/>
          <a:lstStyle/>
          <a:p>
            <a:r>
              <a:rPr lang="en-GB" dirty="0"/>
              <a:t>Shake off bees from the frame back into the colony</a:t>
            </a:r>
          </a:p>
          <a:p>
            <a:r>
              <a:rPr lang="en-GB" dirty="0"/>
              <a:t>Brush any remaining bees off</a:t>
            </a:r>
          </a:p>
          <a:p>
            <a:r>
              <a:rPr lang="en-GB" dirty="0"/>
              <a:t>Put the shaken frame into another empty super with an upside down roof and bee tight lid to prevent bees from getting back on the comb</a:t>
            </a:r>
          </a:p>
          <a:p>
            <a:r>
              <a:rPr lang="en-GB" dirty="0"/>
              <a:t>Remove to Bee tight area</a:t>
            </a:r>
          </a:p>
          <a:p>
            <a:r>
              <a:rPr lang="en-GB" dirty="0"/>
              <a:t>They will try to get it back if you let them!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CCB1E3D-79F9-45B2-AAAC-A9919F9E961E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001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AFD4-9F51-25AE-2AC6-8EF53727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57" y="342108"/>
            <a:ext cx="6228443" cy="5639592"/>
          </a:xfrm>
        </p:spPr>
        <p:txBody>
          <a:bodyPr>
            <a:normAutofit/>
          </a:bodyPr>
          <a:lstStyle/>
          <a:p>
            <a:r>
              <a:rPr lang="en-GB" sz="6000" dirty="0"/>
              <a:t>Extracting Liquid honey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DF12B8-E61C-37F1-C0C5-3BA381FB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BBKA + R &amp; S Bond: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974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344D7B-C0FD-41C6-96CE-1A559C6ED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66" y="245014"/>
            <a:ext cx="4937522" cy="6263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E4777-B23C-45D5-A5C1-8C1C1269393D}"/>
              </a:ext>
            </a:extLst>
          </p:cNvPr>
          <p:cNvSpPr txBox="1"/>
          <p:nvPr/>
        </p:nvSpPr>
        <p:spPr>
          <a:xfrm>
            <a:off x="9051235" y="2213113"/>
            <a:ext cx="2464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Hold frame over container slanted slightly forward.</a:t>
            </a:r>
          </a:p>
          <a:p>
            <a:r>
              <a:rPr lang="en-GB" sz="2800" dirty="0"/>
              <a:t>A batten with a nail through it over a bowl works well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B572FF5-0DA2-48A8-8BE1-CF1B38795CB2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505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2767B1-C796-4A10-8438-ADBA32AAB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94" y="266504"/>
            <a:ext cx="4970393" cy="62969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6A331E-31B6-4441-AB1F-F3A739B29A2B}"/>
              </a:ext>
            </a:extLst>
          </p:cNvPr>
          <p:cNvSpPr txBox="1"/>
          <p:nvPr/>
        </p:nvSpPr>
        <p:spPr>
          <a:xfrm>
            <a:off x="9051235" y="2213113"/>
            <a:ext cx="2464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Cut downward so wax falls away from the frame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F5C37D-3207-4EAD-AE7F-85E790ECB714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074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8C657C-2C26-4733-89EB-62BC0618B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14" y="178904"/>
            <a:ext cx="8666922" cy="6500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D29FC-E35F-45BA-A5FF-DB08E2509757}"/>
              </a:ext>
            </a:extLst>
          </p:cNvPr>
          <p:cNvSpPr txBox="1"/>
          <p:nvPr/>
        </p:nvSpPr>
        <p:spPr>
          <a:xfrm>
            <a:off x="185532" y="2676939"/>
            <a:ext cx="246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Try to balance extractor 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AA10EE7-0F61-40FA-8E2C-FF4C44D5C74A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627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0E0921-9890-4796-BCD7-F6300EA6E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07" y="145774"/>
            <a:ext cx="4785692" cy="6380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69774E-D0DA-4ADD-975C-FB7E2DFF046A}"/>
              </a:ext>
            </a:extLst>
          </p:cNvPr>
          <p:cNvSpPr txBox="1"/>
          <p:nvPr/>
        </p:nvSpPr>
        <p:spPr>
          <a:xfrm>
            <a:off x="8309940" y="3061252"/>
            <a:ext cx="25435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Drain honey thru 2 strainers one course</a:t>
            </a:r>
          </a:p>
          <a:p>
            <a:r>
              <a:rPr lang="en-GB" sz="2800" dirty="0"/>
              <a:t>one fine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5FE5F88-738C-4B6F-AE8A-A761B6B519D6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56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785663-A826-43A1-9E70-2CF0BE7B1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841" y="576470"/>
            <a:ext cx="8730343" cy="1143000"/>
          </a:xfrm>
        </p:spPr>
        <p:txBody>
          <a:bodyPr>
            <a:noAutofit/>
          </a:bodyPr>
          <a:lstStyle/>
          <a:p>
            <a:r>
              <a:rPr lang="en-GB" sz="6600" dirty="0"/>
              <a:t>  Revision Plus Catch All 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C8D775-2E1A-4312-AC7F-A26D6981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843" y="2077279"/>
            <a:ext cx="8004313" cy="4204251"/>
          </a:xfrm>
        </p:spPr>
        <p:txBody>
          <a:bodyPr>
            <a:normAutofit/>
          </a:bodyPr>
          <a:lstStyle/>
          <a:p>
            <a:r>
              <a:rPr lang="en-GB" b="1" dirty="0"/>
              <a:t>Anything you want to go over</a:t>
            </a:r>
          </a:p>
          <a:p>
            <a:r>
              <a:rPr lang="en-GB" b="1" dirty="0"/>
              <a:t>Quick Honey Harvest</a:t>
            </a:r>
          </a:p>
          <a:p>
            <a:r>
              <a:rPr lang="en-GB" b="1" dirty="0"/>
              <a:t>Other products</a:t>
            </a:r>
          </a:p>
          <a:p>
            <a:pPr lvl="1"/>
            <a:r>
              <a:rPr lang="en-GB" b="1" dirty="0"/>
              <a:t>Mead</a:t>
            </a:r>
          </a:p>
          <a:p>
            <a:pPr lvl="1"/>
            <a:r>
              <a:rPr lang="en-GB" b="1" dirty="0"/>
              <a:t>Wax</a:t>
            </a:r>
          </a:p>
          <a:p>
            <a:pPr lvl="1"/>
            <a:r>
              <a:rPr lang="en-GB" b="1" dirty="0"/>
              <a:t>Candles</a:t>
            </a:r>
          </a:p>
          <a:p>
            <a:pPr lvl="1"/>
            <a:r>
              <a:rPr lang="en-GB" b="1" dirty="0"/>
              <a:t>Creams</a:t>
            </a:r>
          </a:p>
          <a:p>
            <a:pPr lvl="1"/>
            <a:endParaRPr lang="en-GB" b="1" dirty="0"/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1115ECB-C789-46F9-A015-7147CCCBA9B0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00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AD5AC7-C25E-4CC5-8FEB-A5DCEF355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63" y="284921"/>
            <a:ext cx="4716118" cy="62881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D03C8C-C93B-470F-9459-6603FBAA8EE1}"/>
              </a:ext>
            </a:extLst>
          </p:cNvPr>
          <p:cNvSpPr txBox="1"/>
          <p:nvPr/>
        </p:nvSpPr>
        <p:spPr>
          <a:xfrm>
            <a:off x="8229600" y="2305878"/>
            <a:ext cx="3286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Honey settling so any pollen and small wax particles can rise to the top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67CBB64-F258-46D9-9B6F-B13758750768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84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92DD1-1063-408C-BDE4-B797BACD4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546101"/>
            <a:ext cx="10363200" cy="1638300"/>
          </a:xfrm>
        </p:spPr>
        <p:txBody>
          <a:bodyPr>
            <a:normAutofit/>
          </a:bodyPr>
          <a:lstStyle/>
          <a:p>
            <a:r>
              <a:rPr lang="en-GB" sz="6600" dirty="0"/>
              <a:t>Loan Equipment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FBB0C-ED9D-404E-B8CC-3E29E9329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184401"/>
            <a:ext cx="8534400" cy="3454399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The association has some equipment to borrow when you have honey to process</a:t>
            </a:r>
          </a:p>
          <a:p>
            <a:r>
              <a:rPr lang="en-GB" sz="4400" dirty="0">
                <a:solidFill>
                  <a:schemeClr val="tx1"/>
                </a:solidFill>
              </a:rPr>
              <a:t>It is held by Tony </a:t>
            </a:r>
            <a:r>
              <a:rPr lang="en-GB" sz="4400" dirty="0" err="1">
                <a:solidFill>
                  <a:schemeClr val="tx1"/>
                </a:solidFill>
              </a:rPr>
              <a:t>Bowey</a:t>
            </a:r>
            <a:r>
              <a:rPr lang="en-GB" sz="4400" dirty="0">
                <a:solidFill>
                  <a:schemeClr val="tx1"/>
                </a:solidFill>
              </a:rPr>
              <a:t> and can be requested by email.</a:t>
            </a:r>
          </a:p>
        </p:txBody>
      </p:sp>
    </p:spTree>
    <p:extLst>
      <p:ext uri="{BB962C8B-B14F-4D97-AF65-F5344CB8AC3E}">
        <p14:creationId xmlns:p14="http://schemas.microsoft.com/office/powerpoint/2010/main" val="2778636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290" y="476269"/>
            <a:ext cx="8730343" cy="1143000"/>
          </a:xfrm>
        </p:spPr>
        <p:txBody>
          <a:bodyPr/>
          <a:lstStyle/>
          <a:p>
            <a:r>
              <a:rPr lang="en-GB" dirty="0"/>
              <a:t>Labelling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060848"/>
            <a:ext cx="8229600" cy="4061048"/>
          </a:xfrm>
        </p:spPr>
        <p:txBody>
          <a:bodyPr/>
          <a:lstStyle/>
          <a:p>
            <a:r>
              <a:rPr lang="en-GB" dirty="0"/>
              <a:t>If you buy labels they should be ok</a:t>
            </a:r>
          </a:p>
          <a:p>
            <a:r>
              <a:rPr lang="en-GB" dirty="0"/>
              <a:t>If you print your own check size of print especially weight </a:t>
            </a:r>
            <a:r>
              <a:rPr lang="en-GB" b="1" dirty="0"/>
              <a:t>after</a:t>
            </a:r>
            <a:r>
              <a:rPr lang="en-GB" dirty="0"/>
              <a:t> printing</a:t>
            </a:r>
          </a:p>
          <a:p>
            <a:r>
              <a:rPr lang="en-GB" dirty="0"/>
              <a:t>Not required but useful</a:t>
            </a:r>
          </a:p>
          <a:p>
            <a:pPr lvl="1"/>
            <a:r>
              <a:rPr lang="en-GB" dirty="0"/>
              <a:t>Infant warning</a:t>
            </a:r>
          </a:p>
          <a:p>
            <a:pPr lvl="1"/>
            <a:r>
              <a:rPr lang="en-GB" dirty="0"/>
              <a:t>Crystallization information</a:t>
            </a:r>
          </a:p>
          <a:p>
            <a:pPr lvl="1"/>
            <a:r>
              <a:rPr lang="en-GB" dirty="0"/>
              <a:t>Security seal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35C4B93-31EF-4D5F-AAA5-B77BD5513B0A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721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082" y="145339"/>
            <a:ext cx="8730343" cy="1143000"/>
          </a:xfrm>
        </p:spPr>
        <p:txBody>
          <a:bodyPr/>
          <a:lstStyle/>
          <a:p>
            <a:r>
              <a:rPr lang="en-GB" dirty="0"/>
              <a:t>Sample Label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 t="27425" r="30005" b="18811"/>
          <a:stretch/>
        </p:blipFill>
        <p:spPr bwMode="auto">
          <a:xfrm>
            <a:off x="2504661" y="1179909"/>
            <a:ext cx="8521147" cy="535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38826C-583C-4988-BFD9-C9E59A088E3F}"/>
              </a:ext>
            </a:extLst>
          </p:cNvPr>
          <p:cNvSpPr/>
          <p:nvPr/>
        </p:nvSpPr>
        <p:spPr>
          <a:xfrm>
            <a:off x="239547" y="3244333"/>
            <a:ext cx="2112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606160A-91AB-4779-9CD3-84922093FEC6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2732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4A4E-0DE1-4B82-BD30-871A7B8A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244" y="480264"/>
            <a:ext cx="8730343" cy="1143000"/>
          </a:xfrm>
        </p:spPr>
        <p:txBody>
          <a:bodyPr/>
          <a:lstStyle/>
          <a:p>
            <a:r>
              <a:rPr lang="en-GB" dirty="0"/>
              <a:t>As well as Honey?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957DC-E0E3-4152-B498-F502C1A90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2438949"/>
            <a:ext cx="3352800" cy="4525963"/>
          </a:xfrm>
        </p:spPr>
        <p:txBody>
          <a:bodyPr/>
          <a:lstStyle/>
          <a:p>
            <a:r>
              <a:rPr lang="en-GB" b="1" dirty="0"/>
              <a:t>Mead</a:t>
            </a:r>
          </a:p>
          <a:p>
            <a:r>
              <a:rPr lang="en-GB" b="1" dirty="0"/>
              <a:t>Wax</a:t>
            </a:r>
          </a:p>
          <a:p>
            <a:r>
              <a:rPr lang="en-GB" b="1" dirty="0"/>
              <a:t>Candles</a:t>
            </a:r>
          </a:p>
          <a:p>
            <a:r>
              <a:rPr lang="en-GB" b="1" dirty="0"/>
              <a:t>Creams</a:t>
            </a:r>
          </a:p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025CF3A-56D4-42DF-9037-78A78E450783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6568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AE79-DF40-4F26-A4B5-A6C87FAA9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26" y="481013"/>
            <a:ext cx="8730343" cy="1143000"/>
          </a:xfrm>
        </p:spPr>
        <p:txBody>
          <a:bodyPr/>
          <a:lstStyle/>
          <a:p>
            <a:r>
              <a:rPr lang="en-GB" dirty="0"/>
              <a:t>Mead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3FF36-AB2A-400F-940A-9B5E0B27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278" y="1624013"/>
            <a:ext cx="9117496" cy="4525963"/>
          </a:xfrm>
        </p:spPr>
        <p:txBody>
          <a:bodyPr/>
          <a:lstStyle/>
          <a:p>
            <a:r>
              <a:rPr lang="en-GB" dirty="0"/>
              <a:t>Alcoholic drink (Honey Wine)</a:t>
            </a:r>
          </a:p>
          <a:p>
            <a:r>
              <a:rPr lang="en-GB" dirty="0"/>
              <a:t>Cold water used for washing out wax capping’s may have enough honey for brewing</a:t>
            </a:r>
          </a:p>
          <a:p>
            <a:r>
              <a:rPr lang="en-GB" dirty="0"/>
              <a:t>Can be brewed with fruit juice, spices etc</a:t>
            </a:r>
          </a:p>
          <a:p>
            <a:r>
              <a:rPr lang="en-GB" dirty="0"/>
              <a:t>Good BBKA Special issue on mead available</a:t>
            </a:r>
          </a:p>
          <a:p>
            <a:endParaRPr lang="en-GB" dirty="0"/>
          </a:p>
          <a:p>
            <a:r>
              <a:rPr lang="en-GB" dirty="0"/>
              <a:t>Warning can get to 17% easily!!!!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ABFF3ED-4C2D-4FCA-BB05-1CB10AB39966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5480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DAB4-0297-449C-A6E6-AEF44C15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970" y="294525"/>
            <a:ext cx="8730343" cy="1143000"/>
          </a:xfrm>
        </p:spPr>
        <p:txBody>
          <a:bodyPr/>
          <a:lstStyle/>
          <a:p>
            <a:r>
              <a:rPr lang="en-GB" dirty="0"/>
              <a:t>Wax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5974E-1A70-42E2-B6F9-B4EC52778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687" y="2260482"/>
            <a:ext cx="8388626" cy="3077816"/>
          </a:xfrm>
        </p:spPr>
        <p:txBody>
          <a:bodyPr/>
          <a:lstStyle/>
          <a:p>
            <a:r>
              <a:rPr lang="en-GB" dirty="0"/>
              <a:t>Good apiary hygiene will generate wax</a:t>
            </a:r>
          </a:p>
          <a:p>
            <a:pPr lvl="1"/>
            <a:r>
              <a:rPr lang="en-GB" dirty="0"/>
              <a:t>From collected brace comb</a:t>
            </a:r>
          </a:p>
          <a:p>
            <a:pPr lvl="1"/>
            <a:r>
              <a:rPr lang="en-GB" dirty="0"/>
              <a:t>From renewing old frames of comb</a:t>
            </a:r>
          </a:p>
          <a:p>
            <a:r>
              <a:rPr lang="en-GB" dirty="0"/>
              <a:t>These are a valuable source of wax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F3AB700-9C2D-47CE-8B8B-F008ECC92541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845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1268-D225-4F1E-B415-FA882D76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339" y="294525"/>
            <a:ext cx="8730343" cy="1143000"/>
          </a:xfrm>
        </p:spPr>
        <p:txBody>
          <a:bodyPr>
            <a:normAutofit/>
          </a:bodyPr>
          <a:lstStyle/>
          <a:p>
            <a:r>
              <a:rPr lang="en-GB" dirty="0"/>
              <a:t>What can I do with this wax?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A6FAD-D7DF-4D10-9AB9-7D1357C2B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339" y="2201518"/>
            <a:ext cx="8057322" cy="2454964"/>
          </a:xfrm>
        </p:spPr>
        <p:txBody>
          <a:bodyPr/>
          <a:lstStyle/>
          <a:p>
            <a:r>
              <a:rPr lang="en-GB" dirty="0"/>
              <a:t>Clean it a bit and trade it in</a:t>
            </a:r>
          </a:p>
          <a:p>
            <a:r>
              <a:rPr lang="en-GB" dirty="0"/>
              <a:t>Clean it a bit better and sell it as blocks</a:t>
            </a:r>
          </a:p>
          <a:p>
            <a:r>
              <a:rPr lang="en-GB" dirty="0"/>
              <a:t>Make candles for use or sale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7ECD0C9-EB5D-46FE-9384-A7D2165FFBC4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16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28" y="376832"/>
            <a:ext cx="8730343" cy="1143000"/>
          </a:xfrm>
        </p:spPr>
        <p:txBody>
          <a:bodyPr/>
          <a:lstStyle/>
          <a:p>
            <a:r>
              <a:rPr lang="en-GB" dirty="0"/>
              <a:t>WHY  bother processing?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948" y="1624012"/>
            <a:ext cx="8256104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Trade in wax (</a:t>
            </a:r>
            <a:r>
              <a:rPr lang="en-GB" sz="2000" i="1" dirty="0"/>
              <a:t>Thornes prices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Trade in for new </a:t>
            </a:r>
            <a:r>
              <a:rPr lang="en-GB"/>
              <a:t>foundation, kg      </a:t>
            </a:r>
            <a:r>
              <a:rPr lang="en-GB" dirty="0"/>
              <a:t>£19.53</a:t>
            </a:r>
          </a:p>
          <a:p>
            <a:pPr marL="0" indent="0">
              <a:buNone/>
            </a:pPr>
            <a:r>
              <a:rPr lang="en-GB" dirty="0"/>
              <a:t>Against purchase of goods, kg	£3.50</a:t>
            </a:r>
          </a:p>
          <a:p>
            <a:pPr marL="0" indent="0">
              <a:buNone/>
            </a:pPr>
            <a:r>
              <a:rPr lang="en-GB" dirty="0"/>
              <a:t>Outright purchase, kg	           	£2.25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Process your wax</a:t>
            </a:r>
          </a:p>
          <a:p>
            <a:pPr marL="0" indent="0">
              <a:buNone/>
            </a:pPr>
            <a:r>
              <a:rPr lang="en-GB" dirty="0"/>
              <a:t>     1oz (28g) of filtered wax     	£1.50</a:t>
            </a:r>
          </a:p>
          <a:p>
            <a:pPr marL="0" indent="0">
              <a:buNone/>
            </a:pPr>
            <a:r>
              <a:rPr lang="en-GB" dirty="0"/>
              <a:t>     1kg filtered wax                     	£53 </a:t>
            </a:r>
            <a:r>
              <a:rPr lang="en-GB" dirty="0" err="1"/>
              <a:t>approx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endParaRPr lang="en-GB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E4C1E8A-5E05-42FD-AA77-536B6381CCE8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767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177E-1189-4B9D-9B42-7361ED6A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968" y="317089"/>
            <a:ext cx="8730343" cy="1143000"/>
          </a:xfrm>
        </p:spPr>
        <p:txBody>
          <a:bodyPr/>
          <a:lstStyle/>
          <a:p>
            <a:r>
              <a:rPr lang="en-GB" dirty="0"/>
              <a:t>Beeswax candles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438EB-8327-4CF2-BBDB-EF5987D25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713" y="2174621"/>
            <a:ext cx="6546574" cy="3223290"/>
          </a:xfrm>
        </p:spPr>
        <p:txBody>
          <a:bodyPr/>
          <a:lstStyle/>
          <a:p>
            <a:r>
              <a:rPr lang="en-GB" dirty="0"/>
              <a:t>Should sell at £2/oz at least</a:t>
            </a:r>
          </a:p>
          <a:p>
            <a:r>
              <a:rPr lang="en-GB" dirty="0"/>
              <a:t>Fun and quite easy to make</a:t>
            </a:r>
          </a:p>
          <a:p>
            <a:r>
              <a:rPr lang="en-GB" dirty="0"/>
              <a:t>Smell lovely when burnt</a:t>
            </a:r>
          </a:p>
          <a:p>
            <a:r>
              <a:rPr lang="en-GB" dirty="0"/>
              <a:t>Easy presents</a:t>
            </a:r>
          </a:p>
          <a:p>
            <a:r>
              <a:rPr lang="en-GB" dirty="0"/>
              <a:t>Honey show classes for candles</a:t>
            </a:r>
          </a:p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D1B5D7E-6C6F-47A9-B4E2-24CD482FE107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49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502C-AA19-4A01-8BBE-67AC106A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910" y="180063"/>
            <a:ext cx="8730343" cy="1143000"/>
          </a:xfrm>
        </p:spPr>
        <p:txBody>
          <a:bodyPr>
            <a:normAutofit/>
          </a:bodyPr>
          <a:lstStyle/>
          <a:p>
            <a:r>
              <a:rPr lang="en-GB" sz="6600" dirty="0"/>
              <a:t>Practical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B516-6E08-4112-A509-C6BD7584A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2710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You will be notified when these are to start, early May usually</a:t>
            </a:r>
          </a:p>
          <a:p>
            <a:pPr lvl="1"/>
            <a:r>
              <a:rPr lang="en-GB" dirty="0"/>
              <a:t>It is Weather dependent</a:t>
            </a:r>
          </a:p>
          <a:p>
            <a:r>
              <a:rPr lang="en-GB" dirty="0"/>
              <a:t>Location</a:t>
            </a:r>
          </a:p>
          <a:p>
            <a:pPr lvl="1"/>
            <a:r>
              <a:rPr lang="en-GB" dirty="0"/>
              <a:t>Old Park apiary, Church Fenton (Details will be provided in your members email) </a:t>
            </a:r>
          </a:p>
          <a:p>
            <a:r>
              <a:rPr lang="en-GB" dirty="0"/>
              <a:t>Equipment you will need</a:t>
            </a:r>
          </a:p>
          <a:p>
            <a:pPr lvl="1"/>
            <a:r>
              <a:rPr lang="en-GB" dirty="0"/>
              <a:t>CLEAN wellies/boots</a:t>
            </a:r>
          </a:p>
          <a:p>
            <a:pPr lvl="1"/>
            <a:r>
              <a:rPr lang="en-GB" dirty="0"/>
              <a:t>CLEAN Gloves, washing-up type or Nitrile (size)</a:t>
            </a:r>
          </a:p>
          <a:p>
            <a:pPr lvl="1"/>
            <a:r>
              <a:rPr lang="en-GB" dirty="0"/>
              <a:t>Your own CLEAN bee suit</a:t>
            </a:r>
          </a:p>
          <a:p>
            <a:r>
              <a:rPr lang="en-GB" dirty="0"/>
              <a:t>Tutors will enforce BBKA Good Practice Apiary Hygiene</a:t>
            </a:r>
          </a:p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6A0CA19-EBEF-4604-82D7-7F39504A8FAE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591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1B18-8B6C-4DFF-A4E7-62006EA9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828" y="314770"/>
            <a:ext cx="8730343" cy="1143000"/>
          </a:xfrm>
        </p:spPr>
        <p:txBody>
          <a:bodyPr/>
          <a:lstStyle/>
          <a:p>
            <a:r>
              <a:rPr lang="en-GB" dirty="0"/>
              <a:t>Creams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FEB2-4B43-45E7-9D35-2AB898F90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499" y="2430156"/>
            <a:ext cx="9488557" cy="333154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Use beeswax with food grade oils</a:t>
            </a:r>
          </a:p>
          <a:p>
            <a:r>
              <a:rPr lang="en-GB" dirty="0"/>
              <a:t>Nothing in them except your ingredients</a:t>
            </a:r>
          </a:p>
          <a:p>
            <a:r>
              <a:rPr lang="en-GB" dirty="0"/>
              <a:t>Easy to make</a:t>
            </a:r>
          </a:p>
          <a:p>
            <a:r>
              <a:rPr lang="en-GB" dirty="0"/>
              <a:t>Lovely gifts</a:t>
            </a:r>
          </a:p>
          <a:p>
            <a:r>
              <a:rPr lang="en-GB" dirty="0"/>
              <a:t>CANNOT be sold without complying with Regulations</a:t>
            </a:r>
          </a:p>
          <a:p>
            <a:r>
              <a:rPr lang="en-GB" dirty="0"/>
              <a:t>Dr Sarah Rob ? Info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9940AAC-997E-4541-8B8D-B8CF63DA9CB4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300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1AB5-185F-4EE0-9E04-3FD8C847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828" y="292290"/>
            <a:ext cx="8730343" cy="1143000"/>
          </a:xfrm>
        </p:spPr>
        <p:txBody>
          <a:bodyPr/>
          <a:lstStyle/>
          <a:p>
            <a:r>
              <a:rPr lang="en-GB" dirty="0"/>
              <a:t>Honey show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F9FC9-1376-4449-B989-04A358046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664" y="1600201"/>
            <a:ext cx="9753600" cy="463345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YBKA has a Honey show 09-12/07/2024 </a:t>
            </a:r>
          </a:p>
          <a:p>
            <a:r>
              <a:rPr lang="en-GB" dirty="0"/>
              <a:t>The show has categories of</a:t>
            </a:r>
          </a:p>
          <a:p>
            <a:pPr lvl="1"/>
            <a:r>
              <a:rPr lang="en-GB" dirty="0"/>
              <a:t>Honey</a:t>
            </a:r>
          </a:p>
          <a:p>
            <a:pPr lvl="1"/>
            <a:r>
              <a:rPr lang="en-GB" dirty="0"/>
              <a:t>Wax</a:t>
            </a:r>
          </a:p>
          <a:p>
            <a:pPr lvl="1"/>
            <a:r>
              <a:rPr lang="en-GB" dirty="0"/>
              <a:t>Candles</a:t>
            </a:r>
          </a:p>
          <a:p>
            <a:pPr lvl="1"/>
            <a:r>
              <a:rPr lang="en-GB" dirty="0"/>
              <a:t>Comb</a:t>
            </a:r>
          </a:p>
          <a:p>
            <a:pPr lvl="1"/>
            <a:r>
              <a:rPr lang="en-GB" dirty="0"/>
              <a:t>Honey Cakes</a:t>
            </a:r>
          </a:p>
          <a:p>
            <a:pPr lvl="1"/>
            <a:r>
              <a:rPr lang="en-GB" dirty="0"/>
              <a:t>Honey sweets</a:t>
            </a:r>
          </a:p>
          <a:p>
            <a:r>
              <a:rPr lang="en-GB" dirty="0"/>
              <a:t>Please support it</a:t>
            </a:r>
          </a:p>
          <a:p>
            <a:r>
              <a:rPr lang="en-GB" dirty="0"/>
              <a:t>We can only remain a Charity if we fulfil our Public Information criteria</a:t>
            </a:r>
          </a:p>
          <a:p>
            <a:r>
              <a:rPr lang="en-GB" dirty="0"/>
              <a:t>The honey show is a major Public interface</a:t>
            </a:r>
          </a:p>
          <a:p>
            <a:r>
              <a:rPr lang="en-GB" dirty="0"/>
              <a:t>Provides income and new members to the Association</a:t>
            </a:r>
          </a:p>
          <a:p>
            <a:pPr lvl="1"/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ADD3B4F-BD14-4A24-B188-3E24FE3496B3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78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1AB5-185F-4EE0-9E04-3FD8C847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828" y="292290"/>
            <a:ext cx="8730343" cy="1143000"/>
          </a:xfrm>
        </p:spPr>
        <p:txBody>
          <a:bodyPr/>
          <a:lstStyle/>
          <a:p>
            <a:r>
              <a:rPr lang="en-GB" dirty="0"/>
              <a:t>Frame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F9FC9-1376-4449-B989-04A358046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664" y="1600201"/>
            <a:ext cx="9753600" cy="4633451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/>
              <a:t>Paul is going to demonstrate how to put a frame together with foundation.</a:t>
            </a:r>
          </a:p>
          <a:p>
            <a:pPr lvl="1"/>
            <a:r>
              <a:rPr lang="en-GB" dirty="0"/>
              <a:t>They are easy to put together once you have got the knack but as with everything else Paul will make a mess of it.</a:t>
            </a:r>
          </a:p>
          <a:p>
            <a:pPr lvl="1"/>
            <a:r>
              <a:rPr lang="en-GB" dirty="0"/>
              <a:t>We will be passing a frame around which shows were the pins have to go in and how many pins to use.</a:t>
            </a:r>
          </a:p>
          <a:p>
            <a:pPr lvl="1"/>
            <a:r>
              <a:rPr lang="en-GB" dirty="0"/>
              <a:t>There is a video of Paul making frames which can be accessed on our website to members only.</a:t>
            </a:r>
          </a:p>
          <a:p>
            <a:pPr lvl="1"/>
            <a:r>
              <a:rPr lang="en-GB" dirty="0"/>
              <a:t>You will have to register before getting access to this part of the website.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ADD3B4F-BD14-4A24-B188-3E24FE3496B3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58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93BA3-81CF-4616-930D-2B303350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BBKA + R &amp; S Bond: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1BFD90-035D-95CC-A2D2-5D45650FE25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952978" y="2709333"/>
            <a:ext cx="9064977" cy="143933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dirty="0"/>
              <a:t>Please look on Association website for the frame making video.</a:t>
            </a:r>
          </a:p>
          <a:p>
            <a:pPr algn="ctr"/>
            <a:r>
              <a:rPr lang="en-GB" dirty="0"/>
              <a:t>Once you have seen it return to this presentation </a:t>
            </a:r>
          </a:p>
        </p:txBody>
      </p:sp>
    </p:spTree>
    <p:extLst>
      <p:ext uri="{BB962C8B-B14F-4D97-AF65-F5344CB8AC3E}">
        <p14:creationId xmlns:p14="http://schemas.microsoft.com/office/powerpoint/2010/main" val="329800533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B4EB-2EDB-4114-BE5F-70B0479E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progress in beekeeping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9D7DB-0E18-427B-B391-C319DBF1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315700" cy="43560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Basic assessment after 2 seasons.</a:t>
            </a:r>
          </a:p>
          <a:p>
            <a:r>
              <a:rPr lang="en-GB" dirty="0"/>
              <a:t>7 theory modules culminating in an exam for each. Best started after 2 seasons and basic assessment. Best studied during winter months for March exam.</a:t>
            </a:r>
          </a:p>
          <a:p>
            <a:r>
              <a:rPr lang="en-GB" dirty="0"/>
              <a:t>Practical assessments after Basic include Healthy bees, bee breeding, General husbandry and finally Advanced husbandry making you a master beekeeper.</a:t>
            </a:r>
          </a:p>
          <a:p>
            <a:r>
              <a:rPr lang="en-GB" dirty="0"/>
              <a:t>There is also a microscopy practical as well.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6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FF03B-D8AE-4AD5-A458-2E708D46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57" y="342108"/>
            <a:ext cx="7460343" cy="1143000"/>
          </a:xfrm>
        </p:spPr>
        <p:txBody>
          <a:bodyPr>
            <a:normAutofit/>
          </a:bodyPr>
          <a:lstStyle/>
          <a:p>
            <a:r>
              <a:rPr lang="en-GB" sz="6600" dirty="0"/>
              <a:t>My 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759D5-84BD-4D29-8319-765572D69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all of you for listening to me and hopefully learning something.</a:t>
            </a:r>
          </a:p>
          <a:p>
            <a:r>
              <a:rPr lang="en-GB" dirty="0"/>
              <a:t>To Sarah and Mary Jane for helping out</a:t>
            </a:r>
          </a:p>
          <a:p>
            <a:r>
              <a:rPr lang="en-GB" dirty="0"/>
              <a:t>To Paul for all his tech support and his anecdotes</a:t>
            </a:r>
          </a:p>
          <a:p>
            <a:r>
              <a:rPr lang="en-GB" dirty="0"/>
              <a:t>And finally but not least to Chrissy for providing many a cup of tea and cakes.</a:t>
            </a:r>
          </a:p>
        </p:txBody>
      </p:sp>
    </p:spTree>
    <p:extLst>
      <p:ext uri="{BB962C8B-B14F-4D97-AF65-F5344CB8AC3E}">
        <p14:creationId xmlns:p14="http://schemas.microsoft.com/office/powerpoint/2010/main" val="24568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05D3BC-B4D0-4B7A-855E-2F1E49FF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76615"/>
            <a:ext cx="10363200" cy="1362075"/>
          </a:xfrm>
        </p:spPr>
        <p:txBody>
          <a:bodyPr/>
          <a:lstStyle/>
          <a:p>
            <a:pPr algn="ctr"/>
            <a:r>
              <a:rPr lang="en-GB" dirty="0"/>
              <a:t>Watch your email for notifications regarding the practical sessions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F89FCA-217B-4E0C-B214-ADCA76D3B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962014"/>
            <a:ext cx="10363200" cy="3601461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We thank you for taking the time to come to our Theory Courses and hope to see you at the Practical Courses.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Please feel free to ask any questions you might have.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We would also like to hear from you regarding your thoughts on the Theory Courses you have been attending and on the presentations that have taken place.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On behalf of </a:t>
            </a:r>
            <a:r>
              <a:rPr lang="en-GB" sz="2800" dirty="0" err="1">
                <a:solidFill>
                  <a:schemeClr val="tx1"/>
                </a:solidFill>
              </a:rPr>
              <a:t>Barkston</a:t>
            </a:r>
            <a:r>
              <a:rPr lang="en-GB" sz="2800" dirty="0">
                <a:solidFill>
                  <a:schemeClr val="tx1"/>
                </a:solidFill>
              </a:rPr>
              <a:t> Ash Beekeepers Association we would like </a:t>
            </a:r>
            <a:r>
              <a:rPr lang="en-GB" sz="2800">
                <a:solidFill>
                  <a:schemeClr val="tx1"/>
                </a:solidFill>
              </a:rPr>
              <a:t>to  </a:t>
            </a:r>
            <a:r>
              <a:rPr lang="en-GB" sz="2800" dirty="0">
                <a:solidFill>
                  <a:schemeClr val="tx1"/>
                </a:solidFill>
              </a:rPr>
              <a:t>wish you all the best in your new hobby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891DB1E-D42A-4A4D-8F59-37CBAEE353C9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91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3406F-DF0F-401C-94E1-AAED3A7B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693" y="423131"/>
            <a:ext cx="8730343" cy="1143000"/>
          </a:xfrm>
        </p:spPr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Practical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01A00-70B4-4FA1-93DD-B360C6E88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904" y="2057399"/>
            <a:ext cx="7262191" cy="450607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You will be shown how to light a smoker.</a:t>
            </a:r>
          </a:p>
          <a:p>
            <a:r>
              <a:rPr lang="en-GB" dirty="0"/>
              <a:t>How to open a bee hive</a:t>
            </a:r>
          </a:p>
          <a:p>
            <a:r>
              <a:rPr lang="en-GB" dirty="0"/>
              <a:t>How to take some frames out</a:t>
            </a:r>
          </a:p>
          <a:p>
            <a:r>
              <a:rPr lang="en-GB" dirty="0"/>
              <a:t>What to look for on a frame of bees</a:t>
            </a:r>
          </a:p>
          <a:p>
            <a:r>
              <a:rPr lang="en-GB" dirty="0"/>
              <a:t>Given the opportunity to remove a frame your self</a:t>
            </a:r>
          </a:p>
          <a:p>
            <a:r>
              <a:rPr lang="en-GB" dirty="0"/>
              <a:t>Date of the first practical will be Thursday the 2</a:t>
            </a:r>
            <a:r>
              <a:rPr lang="en-GB" baseline="30000" dirty="0"/>
              <a:t>nd</a:t>
            </a:r>
            <a:r>
              <a:rPr lang="en-GB" dirty="0"/>
              <a:t> of May at 6.30 p.m. until around 9.00 p.m.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B3AE4CB-4252-491A-851B-F39021A2AD11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4ECA-B8DA-44BB-9E62-4AE16903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543" y="691056"/>
            <a:ext cx="8730343" cy="1143000"/>
          </a:xfrm>
        </p:spPr>
        <p:txBody>
          <a:bodyPr>
            <a:noAutofit/>
          </a:bodyPr>
          <a:lstStyle/>
          <a:p>
            <a:r>
              <a:rPr lang="en-GB" sz="8000" dirty="0"/>
              <a:t>Your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D92D7-2AFE-494E-81BF-651CAE97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539" y="2286622"/>
            <a:ext cx="8958470" cy="325278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If you do not ask – we cannot answer</a:t>
            </a:r>
          </a:p>
          <a:p>
            <a:r>
              <a:rPr lang="en-GB" dirty="0"/>
              <a:t>Other members will be interested in your question and its answer, so don’t be shy.</a:t>
            </a:r>
          </a:p>
          <a:p>
            <a:r>
              <a:rPr lang="en-GB" dirty="0"/>
              <a:t>We would like to know where we have failed to make things clear, so please tell us.</a:t>
            </a:r>
          </a:p>
          <a:p>
            <a:r>
              <a:rPr lang="en-GB" dirty="0"/>
              <a:t>All answers are subject to “It depends” clause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84F65DD-C16F-46C3-B06B-7A91A435C507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36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3F79-656D-49BA-B05D-7A1F7F1E3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Honey Harvest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332BD-7933-4940-8112-9DC983F2F8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F03D5AC-1CE4-4E36-A454-1B225F8C3B19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40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532C-0B2C-48C9-AE75-86C0F8DD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141" y="626825"/>
            <a:ext cx="8730343" cy="1143000"/>
          </a:xfrm>
        </p:spPr>
        <p:txBody>
          <a:bodyPr/>
          <a:lstStyle/>
          <a:p>
            <a:r>
              <a:rPr lang="en-GB" dirty="0"/>
              <a:t>Is your Honey ready?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209AA-2FD4-4220-A72E-625F06621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035" y="2839776"/>
            <a:ext cx="10243930" cy="265374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Sealed cells </a:t>
            </a:r>
          </a:p>
          <a:p>
            <a:r>
              <a:rPr lang="en-GB" dirty="0"/>
              <a:t>Mostly sealed and unable to shake out honey</a:t>
            </a:r>
          </a:p>
          <a:p>
            <a:r>
              <a:rPr lang="en-GB" dirty="0"/>
              <a:t>Tested with Refractometer less than 20% water </a:t>
            </a:r>
          </a:p>
          <a:p>
            <a:pPr lvl="1"/>
            <a:r>
              <a:rPr lang="en-GB" dirty="0"/>
              <a:t>legal limit, 23% water if Heather</a:t>
            </a:r>
          </a:p>
          <a:p>
            <a:r>
              <a:rPr lang="en-GB" dirty="0"/>
              <a:t>Better if closer to 18% water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67CEE05-41DE-4BD6-B2AE-06FF7A648399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62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8CE2-877F-4870-93D4-4C9CCAC7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95" y="494964"/>
            <a:ext cx="8730343" cy="1143000"/>
          </a:xfrm>
        </p:spPr>
        <p:txBody>
          <a:bodyPr/>
          <a:lstStyle/>
          <a:p>
            <a:r>
              <a:rPr lang="en-GB" dirty="0"/>
              <a:t>Refractometer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3622B-2601-4731-8424-58C041D46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3620066"/>
            <a:ext cx="6096000" cy="1593573"/>
          </a:xfrm>
        </p:spPr>
        <p:txBody>
          <a:bodyPr/>
          <a:lstStyle/>
          <a:p>
            <a:r>
              <a:rPr lang="en-GB" dirty="0"/>
              <a:t>Now available at less than £30</a:t>
            </a:r>
          </a:p>
          <a:p>
            <a:r>
              <a:rPr lang="en-GB" dirty="0"/>
              <a:t>Calibrated in water % in honey</a:t>
            </a:r>
          </a:p>
        </p:txBody>
      </p:sp>
      <p:pic>
        <p:nvPicPr>
          <p:cNvPr id="4098" name="Picture 2" descr="Hand Held 10%-30% water Honey Refractometer">
            <a:extLst>
              <a:ext uri="{FF2B5EF4-FFF2-40B4-BE49-F238E27FC236}">
                <a16:creationId xmlns:a16="http://schemas.microsoft.com/office/drawing/2014/main" id="{1C7CBD16-B1F8-4863-95D0-1A99C7115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17" y="1945677"/>
            <a:ext cx="4341641" cy="405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57122E2-3DAA-4644-AEE8-2F44D8AD26BE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17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AE0676-4BE0-4712-8A7F-3464FC99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827" y="483538"/>
            <a:ext cx="8730343" cy="1143000"/>
          </a:xfrm>
        </p:spPr>
        <p:txBody>
          <a:bodyPr/>
          <a:lstStyle/>
          <a:p>
            <a:r>
              <a:rPr lang="en-GB" dirty="0"/>
              <a:t>Removing a full Super of Combs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4EDDD-E7EF-4CDB-AB16-71CDEE620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869" y="2117036"/>
            <a:ext cx="6162261" cy="2322442"/>
          </a:xfrm>
        </p:spPr>
        <p:txBody>
          <a:bodyPr/>
          <a:lstStyle/>
          <a:p>
            <a:r>
              <a:rPr lang="en-GB" dirty="0"/>
              <a:t>Two basic Methods</a:t>
            </a:r>
          </a:p>
          <a:p>
            <a:pPr lvl="1"/>
            <a:r>
              <a:rPr lang="en-GB" dirty="0"/>
              <a:t>Super clearing using clearing  boards</a:t>
            </a:r>
          </a:p>
          <a:p>
            <a:pPr lvl="1"/>
            <a:r>
              <a:rPr lang="en-GB" dirty="0"/>
              <a:t>Brush and Rush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5E036FF-EFDD-45D2-96ED-4986B866F1B5}"/>
              </a:ext>
            </a:extLst>
          </p:cNvPr>
          <p:cNvSpPr txBox="1">
            <a:spLocks/>
          </p:cNvSpPr>
          <p:nvPr/>
        </p:nvSpPr>
        <p:spPr>
          <a:xfrm>
            <a:off x="4165600" y="6563475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© BABKA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2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2567</TotalTime>
  <Words>1529</Words>
  <Application>Microsoft Office PowerPoint</Application>
  <PresentationFormat>Widescreen</PresentationFormat>
  <Paragraphs>267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 </vt:lpstr>
      <vt:lpstr>  Revision Plus Catch All   </vt:lpstr>
      <vt:lpstr>Practical sessions</vt:lpstr>
      <vt:lpstr>1st Practical Session</vt:lpstr>
      <vt:lpstr>Your Questions</vt:lpstr>
      <vt:lpstr>The Honey Harvest</vt:lpstr>
      <vt:lpstr>Is your Honey ready?</vt:lpstr>
      <vt:lpstr>Refractometer</vt:lpstr>
      <vt:lpstr>Removing a full Super of Combs</vt:lpstr>
      <vt:lpstr>Super Clearing</vt:lpstr>
      <vt:lpstr>Standard crown board with escapes</vt:lpstr>
      <vt:lpstr>Octagonal clearing board</vt:lpstr>
      <vt:lpstr>Rhomboid clearing board </vt:lpstr>
      <vt:lpstr>Brush and Rush</vt:lpstr>
      <vt:lpstr>Extracting Liquid honey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Loan Equipment</vt:lpstr>
      <vt:lpstr>Labelling </vt:lpstr>
      <vt:lpstr>Sample Label</vt:lpstr>
      <vt:lpstr>As well as Honey?</vt:lpstr>
      <vt:lpstr>Mead</vt:lpstr>
      <vt:lpstr>Wax</vt:lpstr>
      <vt:lpstr>What can I do with this wax?</vt:lpstr>
      <vt:lpstr>WHY  bother processing?</vt:lpstr>
      <vt:lpstr>Beeswax candles</vt:lpstr>
      <vt:lpstr>Creams</vt:lpstr>
      <vt:lpstr>Honey show</vt:lpstr>
      <vt:lpstr>Frame Building</vt:lpstr>
      <vt:lpstr>PowerPoint Presentation</vt:lpstr>
      <vt:lpstr>Future progress in beekeeping</vt:lpstr>
      <vt:lpstr>My Thanks</vt:lpstr>
      <vt:lpstr>Watch your email for notifications regarding the practical 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Season Beginners course Season 2</dc:title>
  <dc:creator>Shirley Bond</dc:creator>
  <cp:lastModifiedBy>Old Buzzy Bee Home</cp:lastModifiedBy>
  <cp:revision>73</cp:revision>
  <dcterms:created xsi:type="dcterms:W3CDTF">2019-01-15T13:05:19Z</dcterms:created>
  <dcterms:modified xsi:type="dcterms:W3CDTF">2024-04-02T14:50:05Z</dcterms:modified>
</cp:coreProperties>
</file>