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39"/>
  </p:notesMasterIdLst>
  <p:handoutMasterIdLst>
    <p:handoutMasterId r:id="rId40"/>
  </p:handoutMasterIdLst>
  <p:sldIdLst>
    <p:sldId id="341" r:id="rId2"/>
    <p:sldId id="258" r:id="rId3"/>
    <p:sldId id="259" r:id="rId4"/>
    <p:sldId id="321" r:id="rId5"/>
    <p:sldId id="322" r:id="rId6"/>
    <p:sldId id="327" r:id="rId7"/>
    <p:sldId id="326" r:id="rId8"/>
    <p:sldId id="325" r:id="rId9"/>
    <p:sldId id="344" r:id="rId10"/>
    <p:sldId id="346" r:id="rId11"/>
    <p:sldId id="345" r:id="rId12"/>
    <p:sldId id="347" r:id="rId13"/>
    <p:sldId id="332" r:id="rId14"/>
    <p:sldId id="313" r:id="rId15"/>
    <p:sldId id="314" r:id="rId16"/>
    <p:sldId id="315" r:id="rId17"/>
    <p:sldId id="289" r:id="rId18"/>
    <p:sldId id="317" r:id="rId19"/>
    <p:sldId id="318" r:id="rId20"/>
    <p:sldId id="316" r:id="rId21"/>
    <p:sldId id="323" r:id="rId22"/>
    <p:sldId id="324" r:id="rId23"/>
    <p:sldId id="333" r:id="rId24"/>
    <p:sldId id="331" r:id="rId25"/>
    <p:sldId id="329" r:id="rId26"/>
    <p:sldId id="342" r:id="rId27"/>
    <p:sldId id="330" r:id="rId28"/>
    <p:sldId id="257" r:id="rId29"/>
    <p:sldId id="334" r:id="rId30"/>
    <p:sldId id="319" r:id="rId31"/>
    <p:sldId id="320" r:id="rId32"/>
    <p:sldId id="336" r:id="rId33"/>
    <p:sldId id="337" r:id="rId34"/>
    <p:sldId id="338" r:id="rId35"/>
    <p:sldId id="335" r:id="rId36"/>
    <p:sldId id="261" r:id="rId37"/>
    <p:sldId id="328" r:id="rId38"/>
  </p:sldIdLst>
  <p:sldSz cx="12192000" cy="6858000"/>
  <p:notesSz cx="6889750" cy="100218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91" autoAdjust="0"/>
    <p:restoredTop sz="75325" autoAdjust="0"/>
  </p:normalViewPr>
  <p:slideViewPr>
    <p:cSldViewPr snapToGrid="0">
      <p:cViewPr varScale="1">
        <p:scale>
          <a:sx n="84" d="100"/>
          <a:sy n="84" d="100"/>
        </p:scale>
        <p:origin x="1434" y="300"/>
      </p:cViewPr>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49" d="100"/>
          <a:sy n="49" d="100"/>
        </p:scale>
        <p:origin x="2952"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32CEC9-FB21-46CA-923A-7E15B1999D15}"/>
              </a:ext>
            </a:extLst>
          </p:cNvPr>
          <p:cNvSpPr>
            <a:spLocks noGrp="1"/>
          </p:cNvSpPr>
          <p:nvPr>
            <p:ph type="hdr" sz="quarter"/>
          </p:nvPr>
        </p:nvSpPr>
        <p:spPr>
          <a:xfrm>
            <a:off x="1" y="2"/>
            <a:ext cx="2985764" cy="502105"/>
          </a:xfrm>
          <a:prstGeom prst="rect">
            <a:avLst/>
          </a:prstGeom>
        </p:spPr>
        <p:txBody>
          <a:bodyPr vert="horz" lIns="89209" tIns="44604" rIns="89209" bIns="44604" rtlCol="0"/>
          <a:lstStyle>
            <a:lvl1pPr algn="l">
              <a:defRPr sz="1200"/>
            </a:lvl1pPr>
          </a:lstStyle>
          <a:p>
            <a:r>
              <a:rPr lang="en-GB" sz="2700" b="1" dirty="0"/>
              <a:t>NOTES</a:t>
            </a:r>
          </a:p>
        </p:txBody>
      </p:sp>
      <p:sp>
        <p:nvSpPr>
          <p:cNvPr id="3" name="Date Placeholder 2">
            <a:extLst>
              <a:ext uri="{FF2B5EF4-FFF2-40B4-BE49-F238E27FC236}">
                <a16:creationId xmlns:a16="http://schemas.microsoft.com/office/drawing/2014/main" id="{25FBA027-BB53-4ACD-B19B-1A95EE00FCBD}"/>
              </a:ext>
            </a:extLst>
          </p:cNvPr>
          <p:cNvSpPr>
            <a:spLocks noGrp="1"/>
          </p:cNvSpPr>
          <p:nvPr>
            <p:ph type="dt" sz="quarter" idx="1"/>
          </p:nvPr>
        </p:nvSpPr>
        <p:spPr>
          <a:xfrm>
            <a:off x="3902447" y="2"/>
            <a:ext cx="2985764" cy="502105"/>
          </a:xfrm>
          <a:prstGeom prst="rect">
            <a:avLst/>
          </a:prstGeom>
        </p:spPr>
        <p:txBody>
          <a:bodyPr vert="horz" lIns="89209" tIns="44604" rIns="89209" bIns="44604" rtlCol="0"/>
          <a:lstStyle>
            <a:lvl1pPr algn="r">
              <a:defRPr sz="1200"/>
            </a:lvl1pPr>
          </a:lstStyle>
          <a:p>
            <a:fld id="{2ED1013F-B404-460F-8162-EF41EFB86D65}" type="datetimeFigureOut">
              <a:rPr lang="en-GB" smtClean="0"/>
              <a:t>19/03/2025</a:t>
            </a:fld>
            <a:endParaRPr lang="en-GB"/>
          </a:p>
        </p:txBody>
      </p:sp>
      <p:sp>
        <p:nvSpPr>
          <p:cNvPr id="4" name="Footer Placeholder 3">
            <a:extLst>
              <a:ext uri="{FF2B5EF4-FFF2-40B4-BE49-F238E27FC236}">
                <a16:creationId xmlns:a16="http://schemas.microsoft.com/office/drawing/2014/main" id="{B5F4E2E7-DF03-4601-AF40-0710B4894265}"/>
              </a:ext>
            </a:extLst>
          </p:cNvPr>
          <p:cNvSpPr>
            <a:spLocks noGrp="1"/>
          </p:cNvSpPr>
          <p:nvPr>
            <p:ph type="ftr" sz="quarter" idx="2"/>
          </p:nvPr>
        </p:nvSpPr>
        <p:spPr>
          <a:xfrm>
            <a:off x="2" y="9519784"/>
            <a:ext cx="3134255" cy="502105"/>
          </a:xfrm>
          <a:prstGeom prst="rect">
            <a:avLst/>
          </a:prstGeom>
        </p:spPr>
        <p:txBody>
          <a:bodyPr vert="horz" lIns="89209" tIns="44604" rIns="89209" bIns="44604" rtlCol="0" anchor="b"/>
          <a:lstStyle>
            <a:lvl1pPr algn="l">
              <a:defRPr sz="1200"/>
            </a:lvl1pPr>
          </a:lstStyle>
          <a:p>
            <a:r>
              <a:rPr lang="en-GB" sz="1800" b="1" dirty="0"/>
              <a:t>BBKA Beginners course Lesson 5</a:t>
            </a:r>
          </a:p>
        </p:txBody>
      </p:sp>
      <p:sp>
        <p:nvSpPr>
          <p:cNvPr id="5" name="Slide Number Placeholder 4">
            <a:extLst>
              <a:ext uri="{FF2B5EF4-FFF2-40B4-BE49-F238E27FC236}">
                <a16:creationId xmlns:a16="http://schemas.microsoft.com/office/drawing/2014/main" id="{499B17FE-21BA-4DC3-BCB8-3FFB86C1A9EE}"/>
              </a:ext>
            </a:extLst>
          </p:cNvPr>
          <p:cNvSpPr>
            <a:spLocks noGrp="1"/>
          </p:cNvSpPr>
          <p:nvPr>
            <p:ph type="sldNum" sz="quarter" idx="3"/>
          </p:nvPr>
        </p:nvSpPr>
        <p:spPr>
          <a:xfrm>
            <a:off x="3902447" y="9519784"/>
            <a:ext cx="2985764" cy="502105"/>
          </a:xfrm>
          <a:prstGeom prst="rect">
            <a:avLst/>
          </a:prstGeom>
        </p:spPr>
        <p:txBody>
          <a:bodyPr vert="horz" lIns="89209" tIns="44604" rIns="89209" bIns="44604" rtlCol="0" anchor="b"/>
          <a:lstStyle>
            <a:lvl1pPr algn="r">
              <a:defRPr sz="1200"/>
            </a:lvl1pPr>
          </a:lstStyle>
          <a:p>
            <a:fld id="{74EDC918-C17B-40DE-984E-2F6F56EE54D7}" type="slidenum">
              <a:rPr lang="en-GB" smtClean="0"/>
              <a:t>‹#›</a:t>
            </a:fld>
            <a:endParaRPr lang="en-GB"/>
          </a:p>
        </p:txBody>
      </p:sp>
    </p:spTree>
    <p:extLst>
      <p:ext uri="{BB962C8B-B14F-4D97-AF65-F5344CB8AC3E}">
        <p14:creationId xmlns:p14="http://schemas.microsoft.com/office/powerpoint/2010/main" val="9645125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5558" cy="502835"/>
          </a:xfrm>
          <a:prstGeom prst="rect">
            <a:avLst/>
          </a:prstGeom>
        </p:spPr>
        <p:txBody>
          <a:bodyPr vert="horz" lIns="96631" tIns="48316" rIns="96631" bIns="48316" rtlCol="0"/>
          <a:lstStyle>
            <a:lvl1pPr algn="l">
              <a:defRPr sz="1300"/>
            </a:lvl1pPr>
          </a:lstStyle>
          <a:p>
            <a:endParaRPr lang="en-GB"/>
          </a:p>
        </p:txBody>
      </p:sp>
      <p:sp>
        <p:nvSpPr>
          <p:cNvPr id="3" name="Date Placeholder 2"/>
          <p:cNvSpPr>
            <a:spLocks noGrp="1"/>
          </p:cNvSpPr>
          <p:nvPr>
            <p:ph type="dt" idx="1"/>
          </p:nvPr>
        </p:nvSpPr>
        <p:spPr>
          <a:xfrm>
            <a:off x="3902599" y="0"/>
            <a:ext cx="2985558" cy="502835"/>
          </a:xfrm>
          <a:prstGeom prst="rect">
            <a:avLst/>
          </a:prstGeom>
        </p:spPr>
        <p:txBody>
          <a:bodyPr vert="horz" lIns="96631" tIns="48316" rIns="96631" bIns="48316" rtlCol="0"/>
          <a:lstStyle>
            <a:lvl1pPr algn="r">
              <a:defRPr sz="1300"/>
            </a:lvl1pPr>
          </a:lstStyle>
          <a:p>
            <a:fld id="{43276503-0CC6-4D6A-83A0-DF3D1D415568}" type="datetimeFigureOut">
              <a:rPr lang="en-GB" smtClean="0"/>
              <a:t>19/03/2025</a:t>
            </a:fld>
            <a:endParaRPr lang="en-GB"/>
          </a:p>
        </p:txBody>
      </p:sp>
      <p:sp>
        <p:nvSpPr>
          <p:cNvPr id="4" name="Slide Image Placeholder 3"/>
          <p:cNvSpPr>
            <a:spLocks noGrp="1" noRot="1" noChangeAspect="1"/>
          </p:cNvSpPr>
          <p:nvPr>
            <p:ph type="sldImg" idx="2"/>
          </p:nvPr>
        </p:nvSpPr>
        <p:spPr>
          <a:xfrm>
            <a:off x="439738" y="1252538"/>
            <a:ext cx="6010275" cy="3381375"/>
          </a:xfrm>
          <a:prstGeom prst="rect">
            <a:avLst/>
          </a:prstGeom>
          <a:noFill/>
          <a:ln w="12700">
            <a:solidFill>
              <a:prstClr val="black"/>
            </a:solidFill>
          </a:ln>
        </p:spPr>
        <p:txBody>
          <a:bodyPr vert="horz" lIns="96631" tIns="48316" rIns="96631" bIns="48316" rtlCol="0" anchor="ctr"/>
          <a:lstStyle/>
          <a:p>
            <a:endParaRPr lang="en-GB"/>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1" tIns="48316" rIns="96631" bIns="4831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519057"/>
            <a:ext cx="2985558" cy="502834"/>
          </a:xfrm>
          <a:prstGeom prst="rect">
            <a:avLst/>
          </a:prstGeom>
        </p:spPr>
        <p:txBody>
          <a:bodyPr vert="horz" lIns="96631" tIns="48316" rIns="96631" bIns="48316" rtlCol="0" anchor="b"/>
          <a:lstStyle>
            <a:lvl1pPr algn="l">
              <a:defRPr sz="1300"/>
            </a:lvl1pPr>
          </a:lstStyle>
          <a:p>
            <a:endParaRPr lang="en-GB"/>
          </a:p>
        </p:txBody>
      </p:sp>
      <p:sp>
        <p:nvSpPr>
          <p:cNvPr id="7" name="Slide Number Placeholder 6"/>
          <p:cNvSpPr>
            <a:spLocks noGrp="1"/>
          </p:cNvSpPr>
          <p:nvPr>
            <p:ph type="sldNum" sz="quarter" idx="5"/>
          </p:nvPr>
        </p:nvSpPr>
        <p:spPr>
          <a:xfrm>
            <a:off x="3902599" y="9519057"/>
            <a:ext cx="2985558" cy="502834"/>
          </a:xfrm>
          <a:prstGeom prst="rect">
            <a:avLst/>
          </a:prstGeom>
        </p:spPr>
        <p:txBody>
          <a:bodyPr vert="horz" lIns="96631" tIns="48316" rIns="96631" bIns="48316" rtlCol="0" anchor="b"/>
          <a:lstStyle>
            <a:lvl1pPr algn="r">
              <a:defRPr sz="1300"/>
            </a:lvl1pPr>
          </a:lstStyle>
          <a:p>
            <a:fld id="{C313C9A9-4B16-4D02-BD72-4687D1DFC963}" type="slidenum">
              <a:rPr lang="en-GB" smtClean="0"/>
              <a:t>‹#›</a:t>
            </a:fld>
            <a:endParaRPr lang="en-GB"/>
          </a:p>
        </p:txBody>
      </p:sp>
    </p:spTree>
    <p:extLst>
      <p:ext uri="{BB962C8B-B14F-4D97-AF65-F5344CB8AC3E}">
        <p14:creationId xmlns:p14="http://schemas.microsoft.com/office/powerpoint/2010/main" val="2574566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313C9A9-4B16-4D02-BD72-4687D1DFC963}" type="slidenum">
              <a:rPr lang="en-GB" smtClean="0"/>
              <a:t>1</a:t>
            </a:fld>
            <a:endParaRPr lang="en-GB"/>
          </a:p>
        </p:txBody>
      </p:sp>
    </p:spTree>
    <p:extLst>
      <p:ext uri="{BB962C8B-B14F-4D97-AF65-F5344CB8AC3E}">
        <p14:creationId xmlns:p14="http://schemas.microsoft.com/office/powerpoint/2010/main" val="113679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313C9A9-4B16-4D02-BD72-4687D1DFC963}" type="slidenum">
              <a:rPr lang="en-GB" smtClean="0"/>
              <a:t>10</a:t>
            </a:fld>
            <a:endParaRPr lang="en-GB"/>
          </a:p>
        </p:txBody>
      </p:sp>
    </p:spTree>
    <p:extLst>
      <p:ext uri="{BB962C8B-B14F-4D97-AF65-F5344CB8AC3E}">
        <p14:creationId xmlns:p14="http://schemas.microsoft.com/office/powerpoint/2010/main" val="688858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313C9A9-4B16-4D02-BD72-4687D1DFC963}" type="slidenum">
              <a:rPr lang="en-GB" smtClean="0"/>
              <a:t>11</a:t>
            </a:fld>
            <a:endParaRPr lang="en-GB"/>
          </a:p>
        </p:txBody>
      </p:sp>
    </p:spTree>
    <p:extLst>
      <p:ext uri="{BB962C8B-B14F-4D97-AF65-F5344CB8AC3E}">
        <p14:creationId xmlns:p14="http://schemas.microsoft.com/office/powerpoint/2010/main" val="105551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313C9A9-4B16-4D02-BD72-4687D1DFC963}" type="slidenum">
              <a:rPr lang="en-GB" smtClean="0"/>
              <a:t>12</a:t>
            </a:fld>
            <a:endParaRPr lang="en-GB"/>
          </a:p>
        </p:txBody>
      </p:sp>
    </p:spTree>
    <p:extLst>
      <p:ext uri="{BB962C8B-B14F-4D97-AF65-F5344CB8AC3E}">
        <p14:creationId xmlns:p14="http://schemas.microsoft.com/office/powerpoint/2010/main" val="2869456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13C9A9-4B16-4D02-BD72-4687D1DFC963}" type="slidenum">
              <a:rPr lang="en-GB" smtClean="0"/>
              <a:t>13</a:t>
            </a:fld>
            <a:endParaRPr lang="en-GB"/>
          </a:p>
        </p:txBody>
      </p:sp>
    </p:spTree>
    <p:extLst>
      <p:ext uri="{BB962C8B-B14F-4D97-AF65-F5344CB8AC3E}">
        <p14:creationId xmlns:p14="http://schemas.microsoft.com/office/powerpoint/2010/main" val="1997045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Weather is a critical factor, type of inspection can be from looking to see if they are still there and hefting for stores to full disease inspection.</a:t>
            </a:r>
          </a:p>
        </p:txBody>
      </p:sp>
      <p:sp>
        <p:nvSpPr>
          <p:cNvPr id="4" name="Slide Number Placeholder 3"/>
          <p:cNvSpPr>
            <a:spLocks noGrp="1"/>
          </p:cNvSpPr>
          <p:nvPr>
            <p:ph type="sldNum" sz="quarter" idx="5"/>
          </p:nvPr>
        </p:nvSpPr>
        <p:spPr/>
        <p:txBody>
          <a:bodyPr/>
          <a:lstStyle/>
          <a:p>
            <a:fld id="{C313C9A9-4B16-4D02-BD72-4687D1DFC963}" type="slidenum">
              <a:rPr lang="en-GB" smtClean="0"/>
              <a:t>14</a:t>
            </a:fld>
            <a:endParaRPr lang="en-GB"/>
          </a:p>
        </p:txBody>
      </p:sp>
    </p:spTree>
    <p:extLst>
      <p:ext uri="{BB962C8B-B14F-4D97-AF65-F5344CB8AC3E}">
        <p14:creationId xmlns:p14="http://schemas.microsoft.com/office/powerpoint/2010/main" val="2272755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313C9A9-4B16-4D02-BD72-4687D1DFC963}" type="slidenum">
              <a:rPr lang="en-GB" smtClean="0"/>
              <a:t>15</a:t>
            </a:fld>
            <a:endParaRPr lang="en-GB"/>
          </a:p>
        </p:txBody>
      </p:sp>
    </p:spTree>
    <p:extLst>
      <p:ext uri="{BB962C8B-B14F-4D97-AF65-F5344CB8AC3E}">
        <p14:creationId xmlns:p14="http://schemas.microsoft.com/office/powerpoint/2010/main" val="4695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Drones are needed for swarming they take about 6 weeks from egg to sexually mature drone. </a:t>
            </a:r>
          </a:p>
          <a:p>
            <a:r>
              <a:rPr lang="en-GB" sz="1600" dirty="0"/>
              <a:t>Drone production means that the colony believes that it has enough resources to multiply.</a:t>
            </a:r>
          </a:p>
        </p:txBody>
      </p:sp>
      <p:sp>
        <p:nvSpPr>
          <p:cNvPr id="4" name="Slide Number Placeholder 3"/>
          <p:cNvSpPr>
            <a:spLocks noGrp="1"/>
          </p:cNvSpPr>
          <p:nvPr>
            <p:ph type="sldNum" sz="quarter" idx="5"/>
          </p:nvPr>
        </p:nvSpPr>
        <p:spPr/>
        <p:txBody>
          <a:bodyPr/>
          <a:lstStyle/>
          <a:p>
            <a:fld id="{C313C9A9-4B16-4D02-BD72-4687D1DFC963}" type="slidenum">
              <a:rPr lang="en-GB" smtClean="0"/>
              <a:t>16</a:t>
            </a:fld>
            <a:endParaRPr lang="en-GB"/>
          </a:p>
        </p:txBody>
      </p:sp>
    </p:spTree>
    <p:extLst>
      <p:ext uri="{BB962C8B-B14F-4D97-AF65-F5344CB8AC3E}">
        <p14:creationId xmlns:p14="http://schemas.microsoft.com/office/powerpoint/2010/main" val="281465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This will mean more when you get into the practical sessions, if you answer all of these questions you will have carried out a good inspection and you will start to understand your colony.</a:t>
            </a:r>
          </a:p>
          <a:p>
            <a:r>
              <a:rPr lang="en-GB" sz="1600" dirty="0"/>
              <a:t>Sheet for laminated card reminders.</a:t>
            </a:r>
          </a:p>
        </p:txBody>
      </p:sp>
      <p:sp>
        <p:nvSpPr>
          <p:cNvPr id="4" name="Slide Number Placeholder 3"/>
          <p:cNvSpPr>
            <a:spLocks noGrp="1"/>
          </p:cNvSpPr>
          <p:nvPr>
            <p:ph type="sldNum" sz="quarter" idx="5"/>
          </p:nvPr>
        </p:nvSpPr>
        <p:spPr/>
        <p:txBody>
          <a:bodyPr/>
          <a:lstStyle/>
          <a:p>
            <a:fld id="{C313C9A9-4B16-4D02-BD72-4687D1DFC963}" type="slidenum">
              <a:rPr lang="en-GB" smtClean="0"/>
              <a:t>17</a:t>
            </a:fld>
            <a:endParaRPr lang="en-GB"/>
          </a:p>
        </p:txBody>
      </p:sp>
    </p:spTree>
    <p:extLst>
      <p:ext uri="{BB962C8B-B14F-4D97-AF65-F5344CB8AC3E}">
        <p14:creationId xmlns:p14="http://schemas.microsoft.com/office/powerpoint/2010/main" val="923056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13C9A9-4B16-4D02-BD72-4687D1DFC963}" type="slidenum">
              <a:rPr lang="en-GB" smtClean="0"/>
              <a:t>18</a:t>
            </a:fld>
            <a:endParaRPr lang="en-GB"/>
          </a:p>
        </p:txBody>
      </p:sp>
    </p:spTree>
    <p:extLst>
      <p:ext uri="{BB962C8B-B14F-4D97-AF65-F5344CB8AC3E}">
        <p14:creationId xmlns:p14="http://schemas.microsoft.com/office/powerpoint/2010/main" val="3660932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313C9A9-4B16-4D02-BD72-4687D1DFC963}" type="slidenum">
              <a:rPr lang="en-GB" smtClean="0"/>
              <a:t>19</a:t>
            </a:fld>
            <a:endParaRPr lang="en-GB"/>
          </a:p>
        </p:txBody>
      </p:sp>
    </p:spTree>
    <p:extLst>
      <p:ext uri="{BB962C8B-B14F-4D97-AF65-F5344CB8AC3E}">
        <p14:creationId xmlns:p14="http://schemas.microsoft.com/office/powerpoint/2010/main" val="2615587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This is one subject we are covering today</a:t>
            </a:r>
          </a:p>
        </p:txBody>
      </p:sp>
      <p:sp>
        <p:nvSpPr>
          <p:cNvPr id="4" name="Slide Number Placeholder 3"/>
          <p:cNvSpPr>
            <a:spLocks noGrp="1"/>
          </p:cNvSpPr>
          <p:nvPr>
            <p:ph type="sldNum" sz="quarter" idx="5"/>
          </p:nvPr>
        </p:nvSpPr>
        <p:spPr/>
        <p:txBody>
          <a:bodyPr/>
          <a:lstStyle/>
          <a:p>
            <a:fld id="{C313C9A9-4B16-4D02-BD72-4687D1DFC963}" type="slidenum">
              <a:rPr lang="en-GB" smtClean="0"/>
              <a:t>2</a:t>
            </a:fld>
            <a:endParaRPr lang="en-GB"/>
          </a:p>
        </p:txBody>
      </p:sp>
    </p:spTree>
    <p:extLst>
      <p:ext uri="{BB962C8B-B14F-4D97-AF65-F5344CB8AC3E}">
        <p14:creationId xmlns:p14="http://schemas.microsoft.com/office/powerpoint/2010/main" val="2783827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Especially in marginal conditions the brood box disturbance should be minimal and the period that the box is open should be a short as possible. Be prepared and have a plan in your head on what information you want.</a:t>
            </a:r>
          </a:p>
        </p:txBody>
      </p:sp>
      <p:sp>
        <p:nvSpPr>
          <p:cNvPr id="4" name="Slide Number Placeholder 3"/>
          <p:cNvSpPr>
            <a:spLocks noGrp="1"/>
          </p:cNvSpPr>
          <p:nvPr>
            <p:ph type="sldNum" sz="quarter" idx="5"/>
          </p:nvPr>
        </p:nvSpPr>
        <p:spPr/>
        <p:txBody>
          <a:bodyPr/>
          <a:lstStyle/>
          <a:p>
            <a:fld id="{C313C9A9-4B16-4D02-BD72-4687D1DFC963}" type="slidenum">
              <a:rPr lang="en-GB" smtClean="0"/>
              <a:t>20</a:t>
            </a:fld>
            <a:endParaRPr lang="en-GB"/>
          </a:p>
        </p:txBody>
      </p:sp>
    </p:spTree>
    <p:extLst>
      <p:ext uri="{BB962C8B-B14F-4D97-AF65-F5344CB8AC3E}">
        <p14:creationId xmlns:p14="http://schemas.microsoft.com/office/powerpoint/2010/main" val="946013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This will take more time initially, but will become quicker as you become used to the system. This is the basis of the practical sessions</a:t>
            </a:r>
          </a:p>
        </p:txBody>
      </p:sp>
      <p:sp>
        <p:nvSpPr>
          <p:cNvPr id="4" name="Slide Number Placeholder 3"/>
          <p:cNvSpPr>
            <a:spLocks noGrp="1"/>
          </p:cNvSpPr>
          <p:nvPr>
            <p:ph type="sldNum" sz="quarter" idx="5"/>
          </p:nvPr>
        </p:nvSpPr>
        <p:spPr/>
        <p:txBody>
          <a:bodyPr/>
          <a:lstStyle/>
          <a:p>
            <a:fld id="{C313C9A9-4B16-4D02-BD72-4687D1DFC963}" type="slidenum">
              <a:rPr lang="en-GB" smtClean="0"/>
              <a:t>21</a:t>
            </a:fld>
            <a:endParaRPr lang="en-GB"/>
          </a:p>
        </p:txBody>
      </p:sp>
    </p:spTree>
    <p:extLst>
      <p:ext uri="{BB962C8B-B14F-4D97-AF65-F5344CB8AC3E}">
        <p14:creationId xmlns:p14="http://schemas.microsoft.com/office/powerpoint/2010/main" val="34948014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Rebuild the hive carefully, use smoke as required and avoid crushing bees. </a:t>
            </a:r>
          </a:p>
          <a:p>
            <a:r>
              <a:rPr lang="en-GB" sz="1600" dirty="0"/>
              <a:t>Record everything properly you will NOT remember next time</a:t>
            </a:r>
          </a:p>
        </p:txBody>
      </p:sp>
      <p:sp>
        <p:nvSpPr>
          <p:cNvPr id="4" name="Slide Number Placeholder 3"/>
          <p:cNvSpPr>
            <a:spLocks noGrp="1"/>
          </p:cNvSpPr>
          <p:nvPr>
            <p:ph type="sldNum" sz="quarter" idx="5"/>
          </p:nvPr>
        </p:nvSpPr>
        <p:spPr/>
        <p:txBody>
          <a:bodyPr/>
          <a:lstStyle/>
          <a:p>
            <a:fld id="{C313C9A9-4B16-4D02-BD72-4687D1DFC963}" type="slidenum">
              <a:rPr lang="en-GB" smtClean="0"/>
              <a:t>22</a:t>
            </a:fld>
            <a:endParaRPr lang="en-GB"/>
          </a:p>
        </p:txBody>
      </p:sp>
    </p:spTree>
    <p:extLst>
      <p:ext uri="{BB962C8B-B14F-4D97-AF65-F5344CB8AC3E}">
        <p14:creationId xmlns:p14="http://schemas.microsoft.com/office/powerpoint/2010/main" val="342760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313C9A9-4B16-4D02-BD72-4687D1DFC963}" type="slidenum">
              <a:rPr lang="en-GB" smtClean="0"/>
              <a:t>23</a:t>
            </a:fld>
            <a:endParaRPr lang="en-GB"/>
          </a:p>
        </p:txBody>
      </p:sp>
    </p:spTree>
    <p:extLst>
      <p:ext uri="{BB962C8B-B14F-4D97-AF65-F5344CB8AC3E}">
        <p14:creationId xmlns:p14="http://schemas.microsoft.com/office/powerpoint/2010/main" val="38744948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3900" dirty="0"/>
              <a:t>Attempt to show a live entry</a:t>
            </a:r>
          </a:p>
          <a:p>
            <a:r>
              <a:rPr lang="en-GB" sz="3900" dirty="0"/>
              <a:t>This may well fail!!!!</a:t>
            </a:r>
          </a:p>
          <a:p>
            <a:r>
              <a:rPr lang="en-GB" sz="1600" dirty="0"/>
              <a:t>If the IT signal is good this will be a good demo otherwise it is too painful to do</a:t>
            </a:r>
          </a:p>
        </p:txBody>
      </p:sp>
      <p:sp>
        <p:nvSpPr>
          <p:cNvPr id="4" name="Slide Number Placeholder 3"/>
          <p:cNvSpPr>
            <a:spLocks noGrp="1"/>
          </p:cNvSpPr>
          <p:nvPr>
            <p:ph type="sldNum" sz="quarter" idx="5"/>
          </p:nvPr>
        </p:nvSpPr>
        <p:spPr/>
        <p:txBody>
          <a:bodyPr/>
          <a:lstStyle/>
          <a:p>
            <a:fld id="{C313C9A9-4B16-4D02-BD72-4687D1DFC963}" type="slidenum">
              <a:rPr lang="en-GB" smtClean="0"/>
              <a:t>24</a:t>
            </a:fld>
            <a:endParaRPr lang="en-GB"/>
          </a:p>
        </p:txBody>
      </p:sp>
    </p:spTree>
    <p:extLst>
      <p:ext uri="{BB962C8B-B14F-4D97-AF65-F5344CB8AC3E}">
        <p14:creationId xmlns:p14="http://schemas.microsoft.com/office/powerpoint/2010/main" val="3547170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This is done online but you had better take notes in the apiary. Tablets etc do not react well to honey/wax/propolis and dunking in the wash bucket.</a:t>
            </a:r>
          </a:p>
        </p:txBody>
      </p:sp>
      <p:sp>
        <p:nvSpPr>
          <p:cNvPr id="4" name="Slide Number Placeholder 3"/>
          <p:cNvSpPr>
            <a:spLocks noGrp="1"/>
          </p:cNvSpPr>
          <p:nvPr>
            <p:ph type="sldNum" sz="quarter" idx="5"/>
          </p:nvPr>
        </p:nvSpPr>
        <p:spPr/>
        <p:txBody>
          <a:bodyPr/>
          <a:lstStyle/>
          <a:p>
            <a:fld id="{C313C9A9-4B16-4D02-BD72-4687D1DFC963}" type="slidenum">
              <a:rPr lang="en-GB" smtClean="0"/>
              <a:t>25</a:t>
            </a:fld>
            <a:endParaRPr lang="en-GB"/>
          </a:p>
        </p:txBody>
      </p:sp>
    </p:spTree>
    <p:extLst>
      <p:ext uri="{BB962C8B-B14F-4D97-AF65-F5344CB8AC3E}">
        <p14:creationId xmlns:p14="http://schemas.microsoft.com/office/powerpoint/2010/main" val="27494500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313C9A9-4B16-4D02-BD72-4687D1DFC963}" type="slidenum">
              <a:rPr lang="en-GB" smtClean="0"/>
              <a:t>26</a:t>
            </a:fld>
            <a:endParaRPr lang="en-GB"/>
          </a:p>
        </p:txBody>
      </p:sp>
    </p:spTree>
    <p:extLst>
      <p:ext uri="{BB962C8B-B14F-4D97-AF65-F5344CB8AC3E}">
        <p14:creationId xmlns:p14="http://schemas.microsoft.com/office/powerpoint/2010/main" val="700042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This is an example of a sheet with its key there are many available</a:t>
            </a:r>
          </a:p>
        </p:txBody>
      </p:sp>
      <p:sp>
        <p:nvSpPr>
          <p:cNvPr id="4" name="Slide Number Placeholder 3"/>
          <p:cNvSpPr>
            <a:spLocks noGrp="1"/>
          </p:cNvSpPr>
          <p:nvPr>
            <p:ph type="sldNum" sz="quarter" idx="5"/>
          </p:nvPr>
        </p:nvSpPr>
        <p:spPr/>
        <p:txBody>
          <a:bodyPr/>
          <a:lstStyle/>
          <a:p>
            <a:fld id="{C313C9A9-4B16-4D02-BD72-4687D1DFC963}" type="slidenum">
              <a:rPr lang="en-GB" smtClean="0"/>
              <a:t>27</a:t>
            </a:fld>
            <a:endParaRPr lang="en-GB"/>
          </a:p>
        </p:txBody>
      </p:sp>
    </p:spTree>
    <p:extLst>
      <p:ext uri="{BB962C8B-B14F-4D97-AF65-F5344CB8AC3E}">
        <p14:creationId xmlns:p14="http://schemas.microsoft.com/office/powerpoint/2010/main" val="12078383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Using this inspection record explain what a seam of bees is and how you can use it to gauge the progress of the hive. The notes are for unusual actions and to help predict when actions will need to be taken.</a:t>
            </a:r>
          </a:p>
        </p:txBody>
      </p:sp>
      <p:sp>
        <p:nvSpPr>
          <p:cNvPr id="4" name="Slide Number Placeholder 3"/>
          <p:cNvSpPr>
            <a:spLocks noGrp="1"/>
          </p:cNvSpPr>
          <p:nvPr>
            <p:ph type="sldNum" sz="quarter" idx="5"/>
          </p:nvPr>
        </p:nvSpPr>
        <p:spPr/>
        <p:txBody>
          <a:bodyPr/>
          <a:lstStyle/>
          <a:p>
            <a:fld id="{C313C9A9-4B16-4D02-BD72-4687D1DFC963}" type="slidenum">
              <a:rPr lang="en-GB" smtClean="0"/>
              <a:t>28</a:t>
            </a:fld>
            <a:endParaRPr lang="en-GB"/>
          </a:p>
        </p:txBody>
      </p:sp>
    </p:spTree>
    <p:extLst>
      <p:ext uri="{BB962C8B-B14F-4D97-AF65-F5344CB8AC3E}">
        <p14:creationId xmlns:p14="http://schemas.microsoft.com/office/powerpoint/2010/main" val="14539081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313C9A9-4B16-4D02-BD72-4687D1DFC963}" type="slidenum">
              <a:rPr lang="en-GB" smtClean="0"/>
              <a:t>29</a:t>
            </a:fld>
            <a:endParaRPr lang="en-GB"/>
          </a:p>
        </p:txBody>
      </p:sp>
    </p:spTree>
    <p:extLst>
      <p:ext uri="{BB962C8B-B14F-4D97-AF65-F5344CB8AC3E}">
        <p14:creationId xmlns:p14="http://schemas.microsoft.com/office/powerpoint/2010/main" val="892690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2089">
              <a:defRPr/>
            </a:pPr>
            <a:r>
              <a:rPr lang="en-GB" sz="1600" dirty="0"/>
              <a:t>This is one subject we are covering today</a:t>
            </a:r>
          </a:p>
          <a:p>
            <a:endParaRPr lang="en-GB" dirty="0"/>
          </a:p>
        </p:txBody>
      </p:sp>
      <p:sp>
        <p:nvSpPr>
          <p:cNvPr id="4" name="Slide Number Placeholder 3"/>
          <p:cNvSpPr>
            <a:spLocks noGrp="1"/>
          </p:cNvSpPr>
          <p:nvPr>
            <p:ph type="sldNum" sz="quarter" idx="5"/>
          </p:nvPr>
        </p:nvSpPr>
        <p:spPr/>
        <p:txBody>
          <a:bodyPr/>
          <a:lstStyle/>
          <a:p>
            <a:fld id="{C313C9A9-4B16-4D02-BD72-4687D1DFC963}" type="slidenum">
              <a:rPr lang="en-GB" smtClean="0"/>
              <a:t>3</a:t>
            </a:fld>
            <a:endParaRPr lang="en-GB"/>
          </a:p>
        </p:txBody>
      </p:sp>
    </p:spTree>
    <p:extLst>
      <p:ext uri="{BB962C8B-B14F-4D97-AF65-F5344CB8AC3E}">
        <p14:creationId xmlns:p14="http://schemas.microsoft.com/office/powerpoint/2010/main" val="35027089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Self explanatory except that this gives the tutor a platform to answer questions on when do I need to buy it, where from etc</a:t>
            </a:r>
          </a:p>
          <a:p>
            <a:r>
              <a:rPr lang="en-GB" sz="1600" dirty="0"/>
              <a:t>Useful to have example kit available to show.</a:t>
            </a:r>
          </a:p>
        </p:txBody>
      </p:sp>
      <p:sp>
        <p:nvSpPr>
          <p:cNvPr id="4" name="Slide Number Placeholder 3"/>
          <p:cNvSpPr>
            <a:spLocks noGrp="1"/>
          </p:cNvSpPr>
          <p:nvPr>
            <p:ph type="sldNum" sz="quarter" idx="5"/>
          </p:nvPr>
        </p:nvSpPr>
        <p:spPr/>
        <p:txBody>
          <a:bodyPr/>
          <a:lstStyle/>
          <a:p>
            <a:fld id="{C313C9A9-4B16-4D02-BD72-4687D1DFC963}" type="slidenum">
              <a:rPr lang="en-GB" smtClean="0"/>
              <a:t>30</a:t>
            </a:fld>
            <a:endParaRPr lang="en-GB"/>
          </a:p>
        </p:txBody>
      </p:sp>
    </p:spTree>
    <p:extLst>
      <p:ext uri="{BB962C8B-B14F-4D97-AF65-F5344CB8AC3E}">
        <p14:creationId xmlns:p14="http://schemas.microsoft.com/office/powerpoint/2010/main" val="29809590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It is good to have real equipment to discuss at this point and this section can be done with tea in hand around the equipment with students handling it.</a:t>
            </a:r>
          </a:p>
        </p:txBody>
      </p:sp>
      <p:sp>
        <p:nvSpPr>
          <p:cNvPr id="4" name="Slide Number Placeholder 3"/>
          <p:cNvSpPr>
            <a:spLocks noGrp="1"/>
          </p:cNvSpPr>
          <p:nvPr>
            <p:ph type="sldNum" sz="quarter" idx="5"/>
          </p:nvPr>
        </p:nvSpPr>
        <p:spPr/>
        <p:txBody>
          <a:bodyPr/>
          <a:lstStyle/>
          <a:p>
            <a:fld id="{C313C9A9-4B16-4D02-BD72-4687D1DFC963}" type="slidenum">
              <a:rPr lang="en-GB" smtClean="0"/>
              <a:t>31</a:t>
            </a:fld>
            <a:endParaRPr lang="en-GB"/>
          </a:p>
        </p:txBody>
      </p:sp>
    </p:spTree>
    <p:extLst>
      <p:ext uri="{BB962C8B-B14F-4D97-AF65-F5344CB8AC3E}">
        <p14:creationId xmlns:p14="http://schemas.microsoft.com/office/powerpoint/2010/main" val="26056219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Best practice for hygiene and disease control is to provide smokers, hive tools etc for use in association apiaries.</a:t>
            </a:r>
          </a:p>
          <a:p>
            <a:r>
              <a:rPr lang="en-GB" sz="1600" dirty="0"/>
              <a:t>Base instructions on what your association does.</a:t>
            </a:r>
          </a:p>
          <a:p>
            <a:r>
              <a:rPr lang="en-GB" sz="1600" dirty="0"/>
              <a:t>Do you have loan suits available or do students need to buy their own immediately.</a:t>
            </a:r>
          </a:p>
        </p:txBody>
      </p:sp>
      <p:sp>
        <p:nvSpPr>
          <p:cNvPr id="4" name="Slide Number Placeholder 3"/>
          <p:cNvSpPr>
            <a:spLocks noGrp="1"/>
          </p:cNvSpPr>
          <p:nvPr>
            <p:ph type="sldNum" sz="quarter" idx="5"/>
          </p:nvPr>
        </p:nvSpPr>
        <p:spPr/>
        <p:txBody>
          <a:bodyPr/>
          <a:lstStyle/>
          <a:p>
            <a:fld id="{C313C9A9-4B16-4D02-BD72-4687D1DFC963}" type="slidenum">
              <a:rPr lang="en-GB" smtClean="0"/>
              <a:t>32</a:t>
            </a:fld>
            <a:endParaRPr lang="en-GB"/>
          </a:p>
        </p:txBody>
      </p:sp>
    </p:spTree>
    <p:extLst>
      <p:ext uri="{BB962C8B-B14F-4D97-AF65-F5344CB8AC3E}">
        <p14:creationId xmlns:p14="http://schemas.microsoft.com/office/powerpoint/2010/main" val="14972526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Explain how you need a super to enclose the feeder, use of real equipment is helpful here</a:t>
            </a:r>
          </a:p>
        </p:txBody>
      </p:sp>
      <p:sp>
        <p:nvSpPr>
          <p:cNvPr id="4" name="Slide Number Placeholder 3"/>
          <p:cNvSpPr>
            <a:spLocks noGrp="1"/>
          </p:cNvSpPr>
          <p:nvPr>
            <p:ph type="sldNum" sz="quarter" idx="5"/>
          </p:nvPr>
        </p:nvSpPr>
        <p:spPr/>
        <p:txBody>
          <a:bodyPr/>
          <a:lstStyle/>
          <a:p>
            <a:fld id="{C313C9A9-4B16-4D02-BD72-4687D1DFC963}" type="slidenum">
              <a:rPr lang="en-GB" smtClean="0"/>
              <a:t>33</a:t>
            </a:fld>
            <a:endParaRPr lang="en-GB"/>
          </a:p>
        </p:txBody>
      </p:sp>
    </p:spTree>
    <p:extLst>
      <p:ext uri="{BB962C8B-B14F-4D97-AF65-F5344CB8AC3E}">
        <p14:creationId xmlns:p14="http://schemas.microsoft.com/office/powerpoint/2010/main" val="29698024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Opportunity to encourage members to seek help when moving bees</a:t>
            </a:r>
          </a:p>
        </p:txBody>
      </p:sp>
      <p:sp>
        <p:nvSpPr>
          <p:cNvPr id="4" name="Slide Number Placeholder 3"/>
          <p:cNvSpPr>
            <a:spLocks noGrp="1"/>
          </p:cNvSpPr>
          <p:nvPr>
            <p:ph type="sldNum" sz="quarter" idx="5"/>
          </p:nvPr>
        </p:nvSpPr>
        <p:spPr/>
        <p:txBody>
          <a:bodyPr/>
          <a:lstStyle/>
          <a:p>
            <a:fld id="{C313C9A9-4B16-4D02-BD72-4687D1DFC963}" type="slidenum">
              <a:rPr lang="en-GB" smtClean="0"/>
              <a:t>34</a:t>
            </a:fld>
            <a:endParaRPr lang="en-GB"/>
          </a:p>
        </p:txBody>
      </p:sp>
    </p:spTree>
    <p:extLst>
      <p:ext uri="{BB962C8B-B14F-4D97-AF65-F5344CB8AC3E}">
        <p14:creationId xmlns:p14="http://schemas.microsoft.com/office/powerpoint/2010/main" val="6754292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313C9A9-4B16-4D02-BD72-4687D1DFC963}" type="slidenum">
              <a:rPr lang="en-GB" smtClean="0"/>
              <a:t>35</a:t>
            </a:fld>
            <a:endParaRPr lang="en-GB"/>
          </a:p>
        </p:txBody>
      </p:sp>
    </p:spTree>
    <p:extLst>
      <p:ext uri="{BB962C8B-B14F-4D97-AF65-F5344CB8AC3E}">
        <p14:creationId xmlns:p14="http://schemas.microsoft.com/office/powerpoint/2010/main" val="124594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txBox="1">
            <a:spLocks noGrp="1" noChangeArrowheads="1"/>
          </p:cNvSpPr>
          <p:nvPr/>
        </p:nvSpPr>
        <p:spPr bwMode="auto">
          <a:xfrm>
            <a:off x="3790959" y="10175000"/>
            <a:ext cx="2901031" cy="535893"/>
          </a:xfrm>
          <a:prstGeom prst="rect">
            <a:avLst/>
          </a:prstGeom>
          <a:noFill/>
          <a:ln w="9525">
            <a:noFill/>
            <a:miter lim="800000"/>
            <a:headEnd/>
            <a:tailEnd/>
          </a:ln>
        </p:spPr>
        <p:txBody>
          <a:bodyPr lIns="96631" tIns="48316" rIns="96631" bIns="48316" anchor="b"/>
          <a:lstStyle/>
          <a:p>
            <a:pPr algn="r" eaLnBrk="1" hangingPunct="1"/>
            <a:fld id="{F68004FA-DD04-4F8B-B9AB-DC29C498E65A}" type="slidenum">
              <a:rPr lang="en-US" sz="1300">
                <a:latin typeface="Times New Roman" pitchFamily="18" charset="0"/>
              </a:rPr>
              <a:pPr algn="r" eaLnBrk="1" hangingPunct="1"/>
              <a:t>36</a:t>
            </a:fld>
            <a:endParaRPr lang="en-US" sz="1300">
              <a:latin typeface="Times New Roman" pitchFamily="18" charset="0"/>
            </a:endParaRPr>
          </a:p>
        </p:txBody>
      </p:sp>
      <p:sp>
        <p:nvSpPr>
          <p:cNvPr id="204803" name="Rectangle 2"/>
          <p:cNvSpPr>
            <a:spLocks noGrp="1" noRot="1" noChangeAspect="1" noChangeArrowheads="1" noTextEdit="1"/>
          </p:cNvSpPr>
          <p:nvPr>
            <p:ph type="sldImg"/>
          </p:nvPr>
        </p:nvSpPr>
        <p:spPr bwMode="auto">
          <a:xfrm>
            <a:off x="-220663" y="804863"/>
            <a:ext cx="7138988" cy="4016375"/>
          </a:xfrm>
          <a:noFill/>
          <a:ln>
            <a:solidFill>
              <a:srgbClr val="000000"/>
            </a:solidFill>
            <a:miter lim="800000"/>
            <a:headEnd/>
            <a:tailEnd/>
          </a:ln>
        </p:spPr>
      </p:sp>
      <p:sp>
        <p:nvSpPr>
          <p:cNvPr id="2048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z="1600" dirty="0"/>
              <a:t>Explain how to access back copies of BBKA News.</a:t>
            </a:r>
          </a:p>
          <a:p>
            <a:pPr>
              <a:spcBef>
                <a:spcPct val="0"/>
              </a:spcBef>
            </a:pPr>
            <a:r>
              <a:rPr lang="en-US" sz="1600" dirty="0"/>
              <a:t>These are books you can consider using to help you. You do NOT need all of them, some of them are easier to use than others.</a:t>
            </a:r>
          </a:p>
          <a:p>
            <a:pPr defTabSz="892089">
              <a:spcBef>
                <a:spcPct val="0"/>
              </a:spcBef>
              <a:defRPr/>
            </a:pPr>
            <a:r>
              <a:rPr lang="en-GB" sz="1600" b="1" dirty="0">
                <a:solidFill>
                  <a:srgbClr val="FF0000"/>
                </a:solidFill>
              </a:rPr>
              <a:t>Northern Bee Books stocks all of these</a:t>
            </a:r>
          </a:p>
          <a:p>
            <a:pPr>
              <a:spcBef>
                <a:spcPct val="0"/>
              </a:spcBef>
            </a:pPr>
            <a:r>
              <a:rPr lang="en-US" sz="1600" dirty="0"/>
              <a:t>Helpful if examples of the books are available to view</a:t>
            </a:r>
          </a:p>
        </p:txBody>
      </p:sp>
    </p:spTree>
    <p:extLst>
      <p:ext uri="{BB962C8B-B14F-4D97-AF65-F5344CB8AC3E}">
        <p14:creationId xmlns:p14="http://schemas.microsoft.com/office/powerpoint/2010/main" val="13795830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313C9A9-4B16-4D02-BD72-4687D1DFC963}" type="slidenum">
              <a:rPr lang="en-GB" smtClean="0"/>
              <a:t>37</a:t>
            </a:fld>
            <a:endParaRPr lang="en-GB"/>
          </a:p>
        </p:txBody>
      </p:sp>
    </p:spTree>
    <p:extLst>
      <p:ext uri="{BB962C8B-B14F-4D97-AF65-F5344CB8AC3E}">
        <p14:creationId xmlns:p14="http://schemas.microsoft.com/office/powerpoint/2010/main" val="2239589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dirty="0"/>
              <a:t>These items are individual but you need to cover them so the information is available for the decision on placing an apiary can be made correctly</a:t>
            </a:r>
          </a:p>
        </p:txBody>
      </p:sp>
      <p:sp>
        <p:nvSpPr>
          <p:cNvPr id="4" name="Slide Number Placeholder 3"/>
          <p:cNvSpPr>
            <a:spLocks noGrp="1"/>
          </p:cNvSpPr>
          <p:nvPr>
            <p:ph type="sldNum" sz="quarter" idx="5"/>
          </p:nvPr>
        </p:nvSpPr>
        <p:spPr/>
        <p:txBody>
          <a:bodyPr/>
          <a:lstStyle/>
          <a:p>
            <a:fld id="{C313C9A9-4B16-4D02-BD72-4687D1DFC963}" type="slidenum">
              <a:rPr lang="en-GB" smtClean="0"/>
              <a:t>4</a:t>
            </a:fld>
            <a:endParaRPr lang="en-GB"/>
          </a:p>
        </p:txBody>
      </p:sp>
    </p:spTree>
    <p:extLst>
      <p:ext uri="{BB962C8B-B14F-4D97-AF65-F5344CB8AC3E}">
        <p14:creationId xmlns:p14="http://schemas.microsoft.com/office/powerpoint/2010/main" val="301237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Try to give guidance on these items as they appear, and why they are important e.g. Drifting causes some hive to lose bees and others to gain, and can spread disease.</a:t>
            </a:r>
          </a:p>
        </p:txBody>
      </p:sp>
      <p:sp>
        <p:nvSpPr>
          <p:cNvPr id="4" name="Slide Number Placeholder 3"/>
          <p:cNvSpPr>
            <a:spLocks noGrp="1"/>
          </p:cNvSpPr>
          <p:nvPr>
            <p:ph type="sldNum" sz="quarter" idx="5"/>
          </p:nvPr>
        </p:nvSpPr>
        <p:spPr/>
        <p:txBody>
          <a:bodyPr/>
          <a:lstStyle/>
          <a:p>
            <a:fld id="{C313C9A9-4B16-4D02-BD72-4687D1DFC963}" type="slidenum">
              <a:rPr lang="en-GB" smtClean="0"/>
              <a:t>5</a:t>
            </a:fld>
            <a:endParaRPr lang="en-GB"/>
          </a:p>
        </p:txBody>
      </p:sp>
    </p:spTree>
    <p:extLst>
      <p:ext uri="{BB962C8B-B14F-4D97-AF65-F5344CB8AC3E}">
        <p14:creationId xmlns:p14="http://schemas.microsoft.com/office/powerpoint/2010/main" val="3289629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Try to give guidance on these items as they appear, and why they are important , never strim in an apiary without your veil on unless you like being stung.</a:t>
            </a:r>
          </a:p>
        </p:txBody>
      </p:sp>
      <p:sp>
        <p:nvSpPr>
          <p:cNvPr id="4" name="Slide Number Placeholder 3"/>
          <p:cNvSpPr>
            <a:spLocks noGrp="1"/>
          </p:cNvSpPr>
          <p:nvPr>
            <p:ph type="sldNum" sz="quarter" idx="5"/>
          </p:nvPr>
        </p:nvSpPr>
        <p:spPr/>
        <p:txBody>
          <a:bodyPr/>
          <a:lstStyle/>
          <a:p>
            <a:fld id="{C313C9A9-4B16-4D02-BD72-4687D1DFC963}" type="slidenum">
              <a:rPr lang="en-GB" smtClean="0"/>
              <a:t>6</a:t>
            </a:fld>
            <a:endParaRPr lang="en-GB"/>
          </a:p>
        </p:txBody>
      </p:sp>
    </p:spTree>
    <p:extLst>
      <p:ext uri="{BB962C8B-B14F-4D97-AF65-F5344CB8AC3E}">
        <p14:creationId xmlns:p14="http://schemas.microsoft.com/office/powerpoint/2010/main" val="1522834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Any guidance you can give of mitigations e.g. </a:t>
            </a:r>
            <a:r>
              <a:rPr lang="en-GB" sz="1600" dirty="0" err="1"/>
              <a:t>windnetting</a:t>
            </a:r>
            <a:r>
              <a:rPr lang="en-GB" sz="1600" dirty="0"/>
              <a:t> fences etc is good</a:t>
            </a:r>
          </a:p>
        </p:txBody>
      </p:sp>
      <p:sp>
        <p:nvSpPr>
          <p:cNvPr id="4" name="Slide Number Placeholder 3"/>
          <p:cNvSpPr>
            <a:spLocks noGrp="1"/>
          </p:cNvSpPr>
          <p:nvPr>
            <p:ph type="sldNum" sz="quarter" idx="5"/>
          </p:nvPr>
        </p:nvSpPr>
        <p:spPr/>
        <p:txBody>
          <a:bodyPr/>
          <a:lstStyle/>
          <a:p>
            <a:fld id="{C313C9A9-4B16-4D02-BD72-4687D1DFC963}" type="slidenum">
              <a:rPr lang="en-GB" smtClean="0"/>
              <a:t>7</a:t>
            </a:fld>
            <a:endParaRPr lang="en-GB"/>
          </a:p>
        </p:txBody>
      </p:sp>
    </p:spTree>
    <p:extLst>
      <p:ext uri="{BB962C8B-B14F-4D97-AF65-F5344CB8AC3E}">
        <p14:creationId xmlns:p14="http://schemas.microsoft.com/office/powerpoint/2010/main" val="3823653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Note that keeping neighbours happy is needed. The law is likely to side with them not you unless you have taken suitable precautions. Nasty bees are not more productive and need to be re-queened or moved away from people ASAP.</a:t>
            </a:r>
          </a:p>
          <a:p>
            <a:r>
              <a:rPr lang="en-GB" sz="1600" dirty="0"/>
              <a:t>Does the association have anywhere to move bees to in an emergency.</a:t>
            </a:r>
          </a:p>
        </p:txBody>
      </p:sp>
      <p:sp>
        <p:nvSpPr>
          <p:cNvPr id="4" name="Slide Number Placeholder 3"/>
          <p:cNvSpPr>
            <a:spLocks noGrp="1"/>
          </p:cNvSpPr>
          <p:nvPr>
            <p:ph type="sldNum" sz="quarter" idx="5"/>
          </p:nvPr>
        </p:nvSpPr>
        <p:spPr/>
        <p:txBody>
          <a:bodyPr/>
          <a:lstStyle/>
          <a:p>
            <a:fld id="{C313C9A9-4B16-4D02-BD72-4687D1DFC963}" type="slidenum">
              <a:rPr lang="en-GB" smtClean="0"/>
              <a:t>8</a:t>
            </a:fld>
            <a:endParaRPr lang="en-GB"/>
          </a:p>
        </p:txBody>
      </p:sp>
    </p:spTree>
    <p:extLst>
      <p:ext uri="{BB962C8B-B14F-4D97-AF65-F5344CB8AC3E}">
        <p14:creationId xmlns:p14="http://schemas.microsoft.com/office/powerpoint/2010/main" val="540739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313C9A9-4B16-4D02-BD72-4687D1DFC963}" type="slidenum">
              <a:rPr lang="en-GB" smtClean="0"/>
              <a:t>9</a:t>
            </a:fld>
            <a:endParaRPr lang="en-GB"/>
          </a:p>
        </p:txBody>
      </p:sp>
    </p:spTree>
    <p:extLst>
      <p:ext uri="{BB962C8B-B14F-4D97-AF65-F5344CB8AC3E}">
        <p14:creationId xmlns:p14="http://schemas.microsoft.com/office/powerpoint/2010/main" val="2759315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CD1292-1024-4EFB-855F-52E6B416DCB7}" type="datetime1">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t>19/03/2025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 &amp; S+R Bond</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A06388-BFE7-42C6-B074-DFA05E925FE0}"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4513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789CC5-DD8D-4924-87D4-ACB1F05A2FAC}" type="datetime1">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t>19/03/2025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 &amp; S+R Bond</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A06388-BFE7-42C6-B074-DFA05E925FE0}"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75991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83B418-25E2-497A-8927-C54F641780E3}" type="datetime1">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t>19/03/2025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 &amp; S+R Bond</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A06388-BFE7-42C6-B074-DFA05E925FE0}"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1075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762001"/>
            <a:ext cx="10566400" cy="722313"/>
          </a:xfrm>
        </p:spPr>
        <p:txBody>
          <a:bodyPr/>
          <a:lstStyle/>
          <a:p>
            <a:r>
              <a:rPr lang="en-US"/>
              <a:t>Click to edit Master title style</a:t>
            </a:r>
            <a:endParaRPr lang="en-GB"/>
          </a:p>
        </p:txBody>
      </p:sp>
      <p:sp>
        <p:nvSpPr>
          <p:cNvPr id="3" name="Text Placeholder 2"/>
          <p:cNvSpPr>
            <a:spLocks noGrp="1"/>
          </p:cNvSpPr>
          <p:nvPr>
            <p:ph type="body" sz="half" idx="1"/>
          </p:nvPr>
        </p:nvSpPr>
        <p:spPr>
          <a:xfrm>
            <a:off x="1117601" y="1989138"/>
            <a:ext cx="5027084"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347884" y="1989138"/>
            <a:ext cx="5027083" cy="2119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347884" y="4260850"/>
            <a:ext cx="5027083" cy="2120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a:extLst>
              <a:ext uri="{FF2B5EF4-FFF2-40B4-BE49-F238E27FC236}">
                <a16:creationId xmlns:a16="http://schemas.microsoft.com/office/drawing/2014/main" id="{42629BCC-FA2F-4CDB-95FD-6B9C3CBECA66}"/>
              </a:ext>
            </a:extLst>
          </p:cNvPr>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93B98CB-4160-4E53-BC40-3B4AA3275802}" type="datetime1">
              <a:rPr kumimoji="0" lang="en-GB" altLang="en-US" sz="1200" b="0" i="0" u="none" strike="noStrike" kern="1200" cap="none" spc="0" normalizeH="0" baseline="0" noProof="0" smtClean="0">
                <a:ln>
                  <a:noFill/>
                </a:ln>
                <a:solidFill>
                  <a:prstClr val="black">
                    <a:tint val="75000"/>
                  </a:prstClr>
                </a:solidFill>
                <a:effectLst/>
                <a:uLnTx/>
                <a:uFillTx/>
                <a:latin typeface="Calibri"/>
                <a:ea typeface="+mn-ea"/>
                <a:cs typeface="+mn-cs"/>
              </a:rPr>
              <a:t>19/03/2025</a:t>
            </a:fld>
            <a:endParaRPr kumimoji="0" lang="en-GB"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0972E518-A213-48EF-973A-5D316B90DE69}"/>
              </a:ext>
            </a:extLst>
          </p:cNvPr>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prstClr val="black">
                    <a:tint val="75000"/>
                  </a:prstClr>
                </a:solidFill>
                <a:effectLst/>
                <a:uLnTx/>
                <a:uFillTx/>
                <a:latin typeface="Calibri"/>
                <a:ea typeface="+mn-ea"/>
                <a:cs typeface="+mn-cs"/>
              </a:rPr>
              <a:t>©BBKA &amp; S+R Bond</a:t>
            </a:r>
          </a:p>
        </p:txBody>
      </p:sp>
      <p:sp>
        <p:nvSpPr>
          <p:cNvPr id="8" name="Rectangle 7">
            <a:extLst>
              <a:ext uri="{FF2B5EF4-FFF2-40B4-BE49-F238E27FC236}">
                <a16:creationId xmlns:a16="http://schemas.microsoft.com/office/drawing/2014/main" id="{80792085-FA97-4CBE-95A2-D0F10E02E8D5}"/>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F6FC182-4123-4BB5-A923-844DC5B30861}" type="slidenum">
              <a:rPr kumimoji="0" lang="en-GB" alt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7802714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16000" y="762000"/>
            <a:ext cx="10566400" cy="5619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5">
            <a:extLst>
              <a:ext uri="{FF2B5EF4-FFF2-40B4-BE49-F238E27FC236}">
                <a16:creationId xmlns:a16="http://schemas.microsoft.com/office/drawing/2014/main" id="{DA67397E-F849-46EA-B8D7-1676F89FE44A}"/>
              </a:ext>
            </a:extLst>
          </p:cNvPr>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E1BED1A-5EBF-48A5-97E9-77415BD9B84E}" type="datetime1">
              <a:rPr kumimoji="0" lang="en-GB" altLang="en-US" sz="1200" b="0" i="0" u="none" strike="noStrike" kern="1200" cap="none" spc="0" normalizeH="0" baseline="0" noProof="0" smtClean="0">
                <a:ln>
                  <a:noFill/>
                </a:ln>
                <a:solidFill>
                  <a:prstClr val="black">
                    <a:tint val="75000"/>
                  </a:prstClr>
                </a:solidFill>
                <a:effectLst/>
                <a:uLnTx/>
                <a:uFillTx/>
                <a:latin typeface="Calibri"/>
                <a:ea typeface="+mn-ea"/>
                <a:cs typeface="+mn-cs"/>
              </a:rPr>
              <a:t>19/03/2025</a:t>
            </a:fld>
            <a:endParaRPr kumimoji="0" lang="en-GB"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6">
            <a:extLst>
              <a:ext uri="{FF2B5EF4-FFF2-40B4-BE49-F238E27FC236}">
                <a16:creationId xmlns:a16="http://schemas.microsoft.com/office/drawing/2014/main" id="{7B10DFDC-DF55-49AB-9998-F3F5218CF74A}"/>
              </a:ext>
            </a:extLst>
          </p:cNvPr>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prstClr val="black">
                    <a:tint val="75000"/>
                  </a:prstClr>
                </a:solidFill>
                <a:effectLst/>
                <a:uLnTx/>
                <a:uFillTx/>
                <a:latin typeface="Calibri"/>
                <a:ea typeface="+mn-ea"/>
                <a:cs typeface="+mn-cs"/>
              </a:rPr>
              <a:t>©BBKA &amp; S+R Bond</a:t>
            </a:r>
          </a:p>
        </p:txBody>
      </p:sp>
      <p:sp>
        <p:nvSpPr>
          <p:cNvPr id="5" name="Rectangle 7">
            <a:extLst>
              <a:ext uri="{FF2B5EF4-FFF2-40B4-BE49-F238E27FC236}">
                <a16:creationId xmlns:a16="http://schemas.microsoft.com/office/drawing/2014/main" id="{057EABD4-6D89-4DC8-876E-22FA45109FA2}"/>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D4A6C1F-8CEA-4B57-8D29-CECB55CDDC34}" type="slidenum">
              <a:rPr kumimoji="0" lang="en-GB" alt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1370299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A4A9B4-E1A7-47E0-BD21-0A007CCD4A33}" type="datetime1">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t>19/03/2025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165600" y="6546222"/>
            <a:ext cx="3860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 &amp; S+R Bond</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A06388-BFE7-42C6-B074-DFA05E925FE0}"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11530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EBC672-7E93-47BE-8FC1-31E16814553B}" type="datetime1">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t>19/03/2025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 &amp; S+R Bond</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A06388-BFE7-42C6-B074-DFA05E925FE0}"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6319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A74D53-C443-4C18-A710-1E26504B0AC5}" type="datetime1">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t>19/03/2025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 &amp; S+R Bond</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A06388-BFE7-42C6-B074-DFA05E925FE0}"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934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640B65-195C-4ECA-ABE6-3A8AE3C5BE07}" type="datetime1">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t>19/03/2025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 &amp; S+R Bond</a:t>
            </a: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A06388-BFE7-42C6-B074-DFA05E925FE0}"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12791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1F3B70-B214-4A29-A777-EAEFEC1D38B3}" type="datetime1">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t>19/03/2025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 &amp; S+R Bond</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A06388-BFE7-42C6-B074-DFA05E925FE0}"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1351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5B1C63-F5DE-43A4-83D3-CBF5884DFB49}" type="datetime1">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t>19/03/2025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 &amp; S+R Bond</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A06388-BFE7-42C6-B074-DFA05E925FE0}"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83371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5B98FC-9739-48B5-ACB0-CBDDF0D02585}" type="datetime1">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t>19/03/2025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 &amp; S+R Bond</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A06388-BFE7-42C6-B074-DFA05E925FE0}"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8080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D1BB3E-4E03-40F6-8709-D3E48AA4ACAF}" type="datetime1">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t>19/03/2025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 &amp; S+R Bond</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A06388-BFE7-42C6-B074-DFA05E925FE0}"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09178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52057" y="342108"/>
            <a:ext cx="8730343"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420CB9E-0C1B-4FA5-98B2-618DC3715F0B}" type="datetime1">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t>19/03/2025</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552156"/>
            <a:ext cx="3860800" cy="286297"/>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 &amp; S+R Bond</a:t>
            </a:r>
          </a:p>
        </p:txBody>
      </p:sp>
      <p:sp>
        <p:nvSpPr>
          <p:cNvPr id="6" name="Slide Number Placeholder 5"/>
          <p:cNvSpPr>
            <a:spLocks noGrp="1"/>
          </p:cNvSpPr>
          <p:nvPr>
            <p:ph type="sldNum" sz="quarter" idx="4"/>
          </p:nvPr>
        </p:nvSpPr>
        <p:spPr>
          <a:xfrm>
            <a:off x="8737600" y="653450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8A06388-BFE7-42C6-B074-DFA05E925FE0}"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descr="A picture containing text, black, dark&#10;&#10;Description automatically generated">
            <a:extLst>
              <a:ext uri="{FF2B5EF4-FFF2-40B4-BE49-F238E27FC236}">
                <a16:creationId xmlns:a16="http://schemas.microsoft.com/office/drawing/2014/main" id="{9F817848-8323-4FBC-907B-9001BB43FAC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48682" y="136524"/>
            <a:ext cx="1484065" cy="1273307"/>
          </a:xfrm>
          <a:prstGeom prst="rect">
            <a:avLst/>
          </a:prstGeom>
        </p:spPr>
      </p:pic>
    </p:spTree>
    <p:extLst>
      <p:ext uri="{BB962C8B-B14F-4D97-AF65-F5344CB8AC3E}">
        <p14:creationId xmlns:p14="http://schemas.microsoft.com/office/powerpoint/2010/main" val="323158598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2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9B2EEF-85B6-424A-B89A-CFAF4F82B847}"/>
              </a:ext>
            </a:extLst>
          </p:cNvPr>
          <p:cNvSpPr>
            <a:spLocks noGrp="1"/>
          </p:cNvSpPr>
          <p:nvPr>
            <p:ph type="ctrTitle"/>
          </p:nvPr>
        </p:nvSpPr>
        <p:spPr/>
        <p:txBody>
          <a:bodyPr>
            <a:normAutofit/>
          </a:bodyPr>
          <a:lstStyle/>
          <a:p>
            <a:r>
              <a:rPr lang="en-GB" sz="7200" dirty="0"/>
              <a:t>Welcome to</a:t>
            </a:r>
          </a:p>
        </p:txBody>
      </p:sp>
      <p:sp>
        <p:nvSpPr>
          <p:cNvPr id="6" name="Subtitle 5">
            <a:extLst>
              <a:ext uri="{FF2B5EF4-FFF2-40B4-BE49-F238E27FC236}">
                <a16:creationId xmlns:a16="http://schemas.microsoft.com/office/drawing/2014/main" id="{B8BBE3E1-C2A7-406B-8667-5223402F97D5}"/>
              </a:ext>
            </a:extLst>
          </p:cNvPr>
          <p:cNvSpPr>
            <a:spLocks noGrp="1"/>
          </p:cNvSpPr>
          <p:nvPr>
            <p:ph type="subTitle" idx="1"/>
          </p:nvPr>
        </p:nvSpPr>
        <p:spPr/>
        <p:txBody>
          <a:bodyPr>
            <a:normAutofit fontScale="92500" lnSpcReduction="20000"/>
          </a:bodyPr>
          <a:lstStyle/>
          <a:p>
            <a:r>
              <a:rPr lang="en-GB" sz="6000" dirty="0">
                <a:solidFill>
                  <a:schemeClr val="tx1"/>
                </a:solidFill>
              </a:rPr>
              <a:t>Beginners course</a:t>
            </a:r>
          </a:p>
          <a:p>
            <a:r>
              <a:rPr lang="en-GB" sz="6000" dirty="0">
                <a:solidFill>
                  <a:schemeClr val="tx1"/>
                </a:solidFill>
              </a:rPr>
              <a:t>Session 5</a:t>
            </a:r>
          </a:p>
        </p:txBody>
      </p:sp>
      <p:sp>
        <p:nvSpPr>
          <p:cNvPr id="4" name="Footer Placeholder 3">
            <a:extLst>
              <a:ext uri="{FF2B5EF4-FFF2-40B4-BE49-F238E27FC236}">
                <a16:creationId xmlns:a16="http://schemas.microsoft.com/office/drawing/2014/main" id="{E29E58C6-35A3-4855-89BF-79353FF4166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 &amp; S+R Bond</a:t>
            </a:r>
          </a:p>
        </p:txBody>
      </p:sp>
    </p:spTree>
    <p:extLst>
      <p:ext uri="{BB962C8B-B14F-4D97-AF65-F5344CB8AC3E}">
        <p14:creationId xmlns:p14="http://schemas.microsoft.com/office/powerpoint/2010/main" val="3876028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C28EF-0FE5-464F-AEA0-1235613F8163}"/>
              </a:ext>
            </a:extLst>
          </p:cNvPr>
          <p:cNvSpPr>
            <a:spLocks noGrp="1"/>
          </p:cNvSpPr>
          <p:nvPr>
            <p:ph type="title"/>
          </p:nvPr>
        </p:nvSpPr>
        <p:spPr>
          <a:xfrm>
            <a:off x="1488558" y="1935126"/>
            <a:ext cx="9484242" cy="3189766"/>
          </a:xfrm>
        </p:spPr>
        <p:txBody>
          <a:bodyPr>
            <a:normAutofit/>
          </a:bodyPr>
          <a:lstStyle/>
          <a:p>
            <a:r>
              <a:rPr lang="en-GB" sz="9600" dirty="0"/>
              <a:t>Out Apiaries</a:t>
            </a:r>
          </a:p>
        </p:txBody>
      </p:sp>
      <p:sp>
        <p:nvSpPr>
          <p:cNvPr id="3" name="Footer Placeholder 2">
            <a:extLst>
              <a:ext uri="{FF2B5EF4-FFF2-40B4-BE49-F238E27FC236}">
                <a16:creationId xmlns:a16="http://schemas.microsoft.com/office/drawing/2014/main" id="{AD9FAE1B-A8EC-435E-B2EF-2F0BB02694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 &amp; S+R Bond</a:t>
            </a:r>
          </a:p>
        </p:txBody>
      </p:sp>
    </p:spTree>
    <p:extLst>
      <p:ext uri="{BB962C8B-B14F-4D97-AF65-F5344CB8AC3E}">
        <p14:creationId xmlns:p14="http://schemas.microsoft.com/office/powerpoint/2010/main" val="2984080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AE42A8C-0B1B-0737-6231-5CB60FD251F9}"/>
              </a:ext>
            </a:extLst>
          </p:cNvPr>
          <p:cNvSpPr>
            <a:spLocks noGrp="1"/>
          </p:cNvSpPr>
          <p:nvPr>
            <p:ph type="title"/>
          </p:nvPr>
        </p:nvSpPr>
        <p:spPr>
          <a:xfrm>
            <a:off x="2852058" y="342108"/>
            <a:ext cx="6844836" cy="1143000"/>
          </a:xfrm>
        </p:spPr>
        <p:txBody>
          <a:bodyPr>
            <a:noAutofit/>
          </a:bodyPr>
          <a:lstStyle/>
          <a:p>
            <a:r>
              <a:rPr lang="en-US" sz="7200" dirty="0"/>
              <a:t>A Out Apiary</a:t>
            </a:r>
          </a:p>
        </p:txBody>
      </p:sp>
      <p:pic>
        <p:nvPicPr>
          <p:cNvPr id="7" name="Picture Placeholder 6" descr="A picture containing tree, grass, outdoor, field&#10;&#10;Description automatically generated">
            <a:extLst>
              <a:ext uri="{FF2B5EF4-FFF2-40B4-BE49-F238E27FC236}">
                <a16:creationId xmlns:a16="http://schemas.microsoft.com/office/drawing/2014/main" id="{3830FC1D-7561-4FBA-A176-254D03DA266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2502" b="22502"/>
          <a:stretch/>
        </p:blipFill>
        <p:spPr>
          <a:xfrm>
            <a:off x="609600" y="1600201"/>
            <a:ext cx="10972800" cy="4525963"/>
          </a:xfrm>
          <a:noFill/>
        </p:spPr>
      </p:pic>
      <p:sp>
        <p:nvSpPr>
          <p:cNvPr id="5" name="Footer Placeholder 4">
            <a:extLst>
              <a:ext uri="{FF2B5EF4-FFF2-40B4-BE49-F238E27FC236}">
                <a16:creationId xmlns:a16="http://schemas.microsoft.com/office/drawing/2014/main" id="{EB0041E4-2537-4BFC-B53D-777375EFC567}"/>
              </a:ext>
            </a:extLst>
          </p:cNvPr>
          <p:cNvSpPr>
            <a:spLocks noGrp="1"/>
          </p:cNvSpPr>
          <p:nvPr>
            <p:ph type="ftr" sz="quarter" idx="11"/>
          </p:nvPr>
        </p:nvSpPr>
        <p:spPr>
          <a:xfrm>
            <a:off x="4165600" y="6546222"/>
            <a:ext cx="3860800"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en-GB" b="0" i="0" u="none" strike="noStrike" kern="1200" cap="none" spc="0" normalizeH="0" baseline="0" noProof="0">
                <a:ln>
                  <a:noFill/>
                </a:ln>
                <a:solidFill>
                  <a:prstClr val="black">
                    <a:tint val="75000"/>
                  </a:prstClr>
                </a:solidFill>
                <a:effectLst/>
                <a:uLnTx/>
                <a:uFillTx/>
              </a:rPr>
              <a:t>©BBKA &amp; S+R Bond</a:t>
            </a:r>
          </a:p>
        </p:txBody>
      </p:sp>
    </p:spTree>
    <p:extLst>
      <p:ext uri="{BB962C8B-B14F-4D97-AF65-F5344CB8AC3E}">
        <p14:creationId xmlns:p14="http://schemas.microsoft.com/office/powerpoint/2010/main" val="101801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15EF-B71E-12B0-3546-5D2FD4E1B851}"/>
              </a:ext>
            </a:extLst>
          </p:cNvPr>
          <p:cNvSpPr>
            <a:spLocks noGrp="1"/>
          </p:cNvSpPr>
          <p:nvPr>
            <p:ph type="title"/>
          </p:nvPr>
        </p:nvSpPr>
        <p:spPr/>
        <p:txBody>
          <a:bodyPr/>
          <a:lstStyle/>
          <a:p>
            <a:endParaRPr lang="en-GB" dirty="0"/>
          </a:p>
        </p:txBody>
      </p:sp>
      <p:pic>
        <p:nvPicPr>
          <p:cNvPr id="7" name="Picture Placeholder 6" descr="A picture containing grass, outdoor, sky&#10;&#10;Description automatically generated">
            <a:extLst>
              <a:ext uri="{FF2B5EF4-FFF2-40B4-BE49-F238E27FC236}">
                <a16:creationId xmlns:a16="http://schemas.microsoft.com/office/drawing/2014/main" id="{20D9C5E8-83C4-8875-0664-1125C250D83C}"/>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12500" b="12500"/>
          <a:stretch>
            <a:fillRect/>
          </a:stretch>
        </p:blipFill>
        <p:spPr>
          <a:xfrm>
            <a:off x="2389717" y="587375"/>
            <a:ext cx="7315200" cy="4114800"/>
          </a:xfrm>
        </p:spPr>
      </p:pic>
      <p:sp>
        <p:nvSpPr>
          <p:cNvPr id="4" name="Text Placeholder 3">
            <a:extLst>
              <a:ext uri="{FF2B5EF4-FFF2-40B4-BE49-F238E27FC236}">
                <a16:creationId xmlns:a16="http://schemas.microsoft.com/office/drawing/2014/main" id="{679E01D4-24A9-585D-609C-1EEF30B3614E}"/>
              </a:ext>
            </a:extLst>
          </p:cNvPr>
          <p:cNvSpPr>
            <a:spLocks noGrp="1"/>
          </p:cNvSpPr>
          <p:nvPr>
            <p:ph type="body" sz="half" idx="2"/>
          </p:nvPr>
        </p:nvSpPr>
        <p:spPr/>
        <p:txBody>
          <a:bodyPr>
            <a:normAutofit/>
          </a:bodyPr>
          <a:lstStyle/>
          <a:p>
            <a:r>
              <a:rPr lang="en-GB" sz="4000" dirty="0"/>
              <a:t>Out apiary</a:t>
            </a:r>
          </a:p>
        </p:txBody>
      </p:sp>
      <p:sp>
        <p:nvSpPr>
          <p:cNvPr id="5" name="Footer Placeholder 4">
            <a:extLst>
              <a:ext uri="{FF2B5EF4-FFF2-40B4-BE49-F238E27FC236}">
                <a16:creationId xmlns:a16="http://schemas.microsoft.com/office/drawing/2014/main" id="{14DB3487-4CB8-1746-D6ED-CA11BF149F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 &amp; S+R Bond</a:t>
            </a:r>
          </a:p>
        </p:txBody>
      </p:sp>
    </p:spTree>
    <p:extLst>
      <p:ext uri="{BB962C8B-B14F-4D97-AF65-F5344CB8AC3E}">
        <p14:creationId xmlns:p14="http://schemas.microsoft.com/office/powerpoint/2010/main" val="3856345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12C1D-BCD0-496A-A7CA-01D716C9AFFB}"/>
              </a:ext>
            </a:extLst>
          </p:cNvPr>
          <p:cNvSpPr>
            <a:spLocks noGrp="1"/>
          </p:cNvSpPr>
          <p:nvPr>
            <p:ph type="ctrTitle"/>
          </p:nvPr>
        </p:nvSpPr>
        <p:spPr>
          <a:xfrm>
            <a:off x="914400" y="673101"/>
            <a:ext cx="10363200" cy="2298700"/>
          </a:xfrm>
        </p:spPr>
        <p:txBody>
          <a:bodyPr>
            <a:normAutofit/>
          </a:bodyPr>
          <a:lstStyle/>
          <a:p>
            <a:r>
              <a:rPr lang="en-GB" sz="7200" dirty="0"/>
              <a:t>The years work</a:t>
            </a:r>
          </a:p>
        </p:txBody>
      </p:sp>
      <p:sp>
        <p:nvSpPr>
          <p:cNvPr id="3" name="Subtitle 2">
            <a:extLst>
              <a:ext uri="{FF2B5EF4-FFF2-40B4-BE49-F238E27FC236}">
                <a16:creationId xmlns:a16="http://schemas.microsoft.com/office/drawing/2014/main" id="{50CCCFAB-96D4-4568-87E7-7ED40308B7AC}"/>
              </a:ext>
            </a:extLst>
          </p:cNvPr>
          <p:cNvSpPr>
            <a:spLocks noGrp="1"/>
          </p:cNvSpPr>
          <p:nvPr>
            <p:ph type="subTitle" idx="1"/>
          </p:nvPr>
        </p:nvSpPr>
        <p:spPr>
          <a:xfrm>
            <a:off x="1828800" y="3251200"/>
            <a:ext cx="8534400" cy="1816100"/>
          </a:xfrm>
        </p:spPr>
        <p:txBody>
          <a:bodyPr>
            <a:normAutofit/>
          </a:bodyPr>
          <a:lstStyle/>
          <a:p>
            <a:r>
              <a:rPr lang="en-GB" sz="6600" dirty="0">
                <a:solidFill>
                  <a:schemeClr val="tx1"/>
                </a:solidFill>
              </a:rPr>
              <a:t>Inspections and how</a:t>
            </a:r>
          </a:p>
        </p:txBody>
      </p:sp>
    </p:spTree>
    <p:extLst>
      <p:ext uri="{BB962C8B-B14F-4D97-AF65-F5344CB8AC3E}">
        <p14:creationId xmlns:p14="http://schemas.microsoft.com/office/powerpoint/2010/main" val="367652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47C6B-5E07-4565-B39C-B72B94F5FF41}"/>
              </a:ext>
            </a:extLst>
          </p:cNvPr>
          <p:cNvSpPr>
            <a:spLocks noGrp="1"/>
          </p:cNvSpPr>
          <p:nvPr>
            <p:ph type="title"/>
          </p:nvPr>
        </p:nvSpPr>
        <p:spPr>
          <a:xfrm>
            <a:off x="1730828" y="376398"/>
            <a:ext cx="8730343" cy="1401602"/>
          </a:xfrm>
        </p:spPr>
        <p:txBody>
          <a:bodyPr>
            <a:normAutofit/>
          </a:bodyPr>
          <a:lstStyle/>
          <a:p>
            <a:r>
              <a:rPr lang="en-GB" sz="8000" dirty="0"/>
              <a:t>How often?</a:t>
            </a:r>
          </a:p>
        </p:txBody>
      </p:sp>
      <p:sp>
        <p:nvSpPr>
          <p:cNvPr id="4" name="Content Placeholder 3">
            <a:extLst>
              <a:ext uri="{FF2B5EF4-FFF2-40B4-BE49-F238E27FC236}">
                <a16:creationId xmlns:a16="http://schemas.microsoft.com/office/drawing/2014/main" id="{3E74F4CB-DAFF-4668-B186-4862E956477A}"/>
              </a:ext>
            </a:extLst>
          </p:cNvPr>
          <p:cNvSpPr>
            <a:spLocks noGrp="1"/>
          </p:cNvSpPr>
          <p:nvPr>
            <p:ph idx="1"/>
          </p:nvPr>
        </p:nvSpPr>
        <p:spPr>
          <a:xfrm>
            <a:off x="2706087" y="2235443"/>
            <a:ext cx="8521810" cy="3303103"/>
          </a:xfrm>
        </p:spPr>
        <p:txBody>
          <a:bodyPr/>
          <a:lstStyle/>
          <a:p>
            <a:r>
              <a:rPr lang="en-GB" dirty="0"/>
              <a:t>Frequency of inspection depends on</a:t>
            </a:r>
          </a:p>
          <a:p>
            <a:pPr lvl="1"/>
            <a:r>
              <a:rPr lang="en-GB" dirty="0"/>
              <a:t>Time of year</a:t>
            </a:r>
          </a:p>
          <a:p>
            <a:pPr lvl="1"/>
            <a:r>
              <a:rPr lang="en-GB" dirty="0"/>
              <a:t>Weather</a:t>
            </a:r>
          </a:p>
          <a:p>
            <a:pPr lvl="1"/>
            <a:r>
              <a:rPr lang="en-GB" dirty="0"/>
              <a:t>State of the colony</a:t>
            </a:r>
          </a:p>
          <a:p>
            <a:pPr lvl="2"/>
            <a:r>
              <a:rPr lang="en-GB" dirty="0"/>
              <a:t>Is it in need of help?</a:t>
            </a:r>
          </a:p>
          <a:p>
            <a:pPr lvl="2"/>
            <a:r>
              <a:rPr lang="en-GB" dirty="0"/>
              <a:t>Is it giving indications of swarm preparation?</a:t>
            </a:r>
          </a:p>
          <a:p>
            <a:pPr lvl="1"/>
            <a:endParaRPr lang="en-GB" dirty="0"/>
          </a:p>
        </p:txBody>
      </p:sp>
    </p:spTree>
    <p:extLst>
      <p:ext uri="{BB962C8B-B14F-4D97-AF65-F5344CB8AC3E}">
        <p14:creationId xmlns:p14="http://schemas.microsoft.com/office/powerpoint/2010/main" val="91255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12CC3-D7DE-4528-8184-1E183F5844BB}"/>
              </a:ext>
            </a:extLst>
          </p:cNvPr>
          <p:cNvSpPr>
            <a:spLocks noGrp="1"/>
          </p:cNvSpPr>
          <p:nvPr>
            <p:ph type="title"/>
          </p:nvPr>
        </p:nvSpPr>
        <p:spPr>
          <a:xfrm>
            <a:off x="1856724" y="444978"/>
            <a:ext cx="8730343" cy="1143000"/>
          </a:xfrm>
        </p:spPr>
        <p:txBody>
          <a:bodyPr>
            <a:normAutofit/>
          </a:bodyPr>
          <a:lstStyle/>
          <a:p>
            <a:r>
              <a:rPr lang="en-GB" dirty="0"/>
              <a:t>General Guidance</a:t>
            </a:r>
          </a:p>
        </p:txBody>
      </p:sp>
      <p:sp>
        <p:nvSpPr>
          <p:cNvPr id="3" name="Content Placeholder 2">
            <a:extLst>
              <a:ext uri="{FF2B5EF4-FFF2-40B4-BE49-F238E27FC236}">
                <a16:creationId xmlns:a16="http://schemas.microsoft.com/office/drawing/2014/main" id="{DF26B987-936A-480F-A684-6B01E127719D}"/>
              </a:ext>
            </a:extLst>
          </p:cNvPr>
          <p:cNvSpPr>
            <a:spLocks noGrp="1"/>
          </p:cNvSpPr>
          <p:nvPr>
            <p:ph idx="1"/>
          </p:nvPr>
        </p:nvSpPr>
        <p:spPr>
          <a:xfrm>
            <a:off x="1802296" y="2050776"/>
            <a:ext cx="8839200" cy="4257260"/>
          </a:xfrm>
        </p:spPr>
        <p:txBody>
          <a:bodyPr/>
          <a:lstStyle/>
          <a:p>
            <a:r>
              <a:rPr lang="en-GB" dirty="0"/>
              <a:t>Winter, once bees are not flying</a:t>
            </a:r>
          </a:p>
          <a:p>
            <a:pPr lvl="1"/>
            <a:r>
              <a:rPr lang="en-GB" dirty="0"/>
              <a:t>2 to 4 weeks to check food and ensure hive secure</a:t>
            </a:r>
          </a:p>
          <a:p>
            <a:pPr lvl="1"/>
            <a:r>
              <a:rPr lang="en-GB" dirty="0"/>
              <a:t>Not opening brood box</a:t>
            </a:r>
          </a:p>
          <a:p>
            <a:r>
              <a:rPr lang="en-GB" dirty="0"/>
              <a:t>Spring</a:t>
            </a:r>
          </a:p>
          <a:p>
            <a:pPr lvl="1"/>
            <a:r>
              <a:rPr lang="en-GB" dirty="0"/>
              <a:t>Every 2 weeks for stores level and  brood build up</a:t>
            </a:r>
          </a:p>
          <a:p>
            <a:pPr lvl="1"/>
            <a:r>
              <a:rPr lang="en-GB" dirty="0"/>
              <a:t>Not opening brood box</a:t>
            </a:r>
          </a:p>
        </p:txBody>
      </p:sp>
    </p:spTree>
    <p:extLst>
      <p:ext uri="{BB962C8B-B14F-4D97-AF65-F5344CB8AC3E}">
        <p14:creationId xmlns:p14="http://schemas.microsoft.com/office/powerpoint/2010/main" val="410724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DBD85-9C5D-493F-838D-46580CC7A025}"/>
              </a:ext>
            </a:extLst>
          </p:cNvPr>
          <p:cNvSpPr>
            <a:spLocks noGrp="1"/>
          </p:cNvSpPr>
          <p:nvPr>
            <p:ph type="title"/>
          </p:nvPr>
        </p:nvSpPr>
        <p:spPr>
          <a:xfrm>
            <a:off x="2055506" y="275429"/>
            <a:ext cx="8730343" cy="1143000"/>
          </a:xfrm>
        </p:spPr>
        <p:txBody>
          <a:bodyPr/>
          <a:lstStyle/>
          <a:p>
            <a:r>
              <a:rPr lang="en-GB" dirty="0"/>
              <a:t>General Guidance</a:t>
            </a:r>
          </a:p>
        </p:txBody>
      </p:sp>
      <p:sp>
        <p:nvSpPr>
          <p:cNvPr id="3" name="Content Placeholder 2">
            <a:extLst>
              <a:ext uri="{FF2B5EF4-FFF2-40B4-BE49-F238E27FC236}">
                <a16:creationId xmlns:a16="http://schemas.microsoft.com/office/drawing/2014/main" id="{A1CECC11-249E-40B5-8BDE-410C65258AA1}"/>
              </a:ext>
            </a:extLst>
          </p:cNvPr>
          <p:cNvSpPr>
            <a:spLocks noGrp="1"/>
          </p:cNvSpPr>
          <p:nvPr>
            <p:ph idx="1"/>
          </p:nvPr>
        </p:nvSpPr>
        <p:spPr>
          <a:xfrm>
            <a:off x="1258957" y="1485108"/>
            <a:ext cx="10323443" cy="4525963"/>
          </a:xfrm>
        </p:spPr>
        <p:txBody>
          <a:bodyPr>
            <a:normAutofit fontScale="92500" lnSpcReduction="10000"/>
          </a:bodyPr>
          <a:lstStyle/>
          <a:p>
            <a:r>
              <a:rPr lang="en-GB" dirty="0"/>
              <a:t>Late spring thru to early Autumn</a:t>
            </a:r>
          </a:p>
          <a:p>
            <a:pPr lvl="1"/>
            <a:r>
              <a:rPr lang="en-GB" dirty="0"/>
              <a:t>Weekly internal inspection once weather is reliably above 15C (or if bees are flying in numbers)</a:t>
            </a:r>
          </a:p>
          <a:p>
            <a:pPr lvl="1"/>
            <a:r>
              <a:rPr lang="en-GB" dirty="0"/>
              <a:t>Once you see Drones you are on notice that swarming can occur!</a:t>
            </a:r>
          </a:p>
          <a:p>
            <a:pPr lvl="1"/>
            <a:r>
              <a:rPr lang="en-GB" dirty="0"/>
              <a:t>From egg to sealed Q cell 8 days!</a:t>
            </a:r>
          </a:p>
          <a:p>
            <a:pPr lvl="1"/>
            <a:r>
              <a:rPr lang="en-GB" dirty="0"/>
              <a:t>Looking for colony build-up, stores building, signs of swarming</a:t>
            </a:r>
          </a:p>
          <a:p>
            <a:r>
              <a:rPr lang="en-GB" dirty="0"/>
              <a:t>Autumn</a:t>
            </a:r>
          </a:p>
          <a:p>
            <a:pPr lvl="1"/>
            <a:r>
              <a:rPr lang="en-GB" dirty="0"/>
              <a:t>Weekly until drones disappear or weather deteriorates</a:t>
            </a:r>
          </a:p>
          <a:p>
            <a:pPr lvl="1"/>
            <a:r>
              <a:rPr lang="en-GB" dirty="0"/>
              <a:t>Ensuring they have stores for winter or feed them</a:t>
            </a:r>
          </a:p>
          <a:p>
            <a:pPr lvl="1"/>
            <a:r>
              <a:rPr lang="en-GB" dirty="0"/>
              <a:t>Once they cluster, revert to winter schedule</a:t>
            </a:r>
          </a:p>
          <a:p>
            <a:endParaRPr lang="en-GB" dirty="0"/>
          </a:p>
        </p:txBody>
      </p:sp>
    </p:spTree>
    <p:extLst>
      <p:ext uri="{BB962C8B-B14F-4D97-AF65-F5344CB8AC3E}">
        <p14:creationId xmlns:p14="http://schemas.microsoft.com/office/powerpoint/2010/main" val="118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54507-4956-4F4B-81F0-B29C9D7E313E}"/>
              </a:ext>
            </a:extLst>
          </p:cNvPr>
          <p:cNvSpPr>
            <a:spLocks noGrp="1"/>
          </p:cNvSpPr>
          <p:nvPr>
            <p:ph type="title"/>
          </p:nvPr>
        </p:nvSpPr>
        <p:spPr/>
        <p:txBody>
          <a:bodyPr/>
          <a:lstStyle/>
          <a:p>
            <a:r>
              <a:rPr lang="en-GB" dirty="0"/>
              <a:t>HOOPER’S Guidance on inspection</a:t>
            </a:r>
          </a:p>
        </p:txBody>
      </p:sp>
      <p:sp>
        <p:nvSpPr>
          <p:cNvPr id="4" name="Content Placeholder 3">
            <a:extLst>
              <a:ext uri="{FF2B5EF4-FFF2-40B4-BE49-F238E27FC236}">
                <a16:creationId xmlns:a16="http://schemas.microsoft.com/office/drawing/2014/main" id="{05E96E7C-D7EA-4957-9969-A0CA84939009}"/>
              </a:ext>
            </a:extLst>
          </p:cNvPr>
          <p:cNvSpPr>
            <a:spLocks noGrp="1"/>
          </p:cNvSpPr>
          <p:nvPr>
            <p:ph idx="1"/>
          </p:nvPr>
        </p:nvSpPr>
        <p:spPr>
          <a:xfrm>
            <a:off x="695864" y="1619740"/>
            <a:ext cx="11277600" cy="4601979"/>
          </a:xfrm>
        </p:spPr>
        <p:txBody>
          <a:bodyPr>
            <a:normAutofit/>
          </a:bodyPr>
          <a:lstStyle/>
          <a:p>
            <a:r>
              <a:rPr lang="en-GB" sz="3600" dirty="0"/>
              <a:t>Has the colony sufficient room? (Nectar/Honey, Brood)</a:t>
            </a:r>
          </a:p>
          <a:p>
            <a:r>
              <a:rPr lang="en-GB" sz="3600" dirty="0"/>
              <a:t>Is the Queen present and laying at the expected rate?</a:t>
            </a:r>
          </a:p>
          <a:p>
            <a:r>
              <a:rPr lang="en-GB" sz="3600" dirty="0"/>
              <a:t>Is the colony building up as expected/are there any queen cells present in the colony?</a:t>
            </a:r>
          </a:p>
          <a:p>
            <a:r>
              <a:rPr lang="en-GB" sz="3600" dirty="0"/>
              <a:t>Are there any signs of disease or abnormality?</a:t>
            </a:r>
          </a:p>
          <a:p>
            <a:r>
              <a:rPr lang="en-GB" sz="3600" dirty="0"/>
              <a:t>Has the colony sufficient stores to last until the next inspection?   </a:t>
            </a:r>
          </a:p>
        </p:txBody>
      </p:sp>
    </p:spTree>
    <p:extLst>
      <p:ext uri="{BB962C8B-B14F-4D97-AF65-F5344CB8AC3E}">
        <p14:creationId xmlns:p14="http://schemas.microsoft.com/office/powerpoint/2010/main" val="359106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07D47-FF1A-491E-B4D1-4E96D0F36872}"/>
              </a:ext>
            </a:extLst>
          </p:cNvPr>
          <p:cNvSpPr>
            <a:spLocks noGrp="1"/>
          </p:cNvSpPr>
          <p:nvPr>
            <p:ph type="title"/>
          </p:nvPr>
        </p:nvSpPr>
        <p:spPr>
          <a:xfrm>
            <a:off x="2144691" y="348047"/>
            <a:ext cx="8730343" cy="1143000"/>
          </a:xfrm>
        </p:spPr>
        <p:txBody>
          <a:bodyPr>
            <a:normAutofit/>
          </a:bodyPr>
          <a:lstStyle/>
          <a:p>
            <a:r>
              <a:rPr lang="en-GB" dirty="0"/>
              <a:t>When does it start</a:t>
            </a:r>
          </a:p>
        </p:txBody>
      </p:sp>
      <p:sp>
        <p:nvSpPr>
          <p:cNvPr id="3" name="Content Placeholder 2">
            <a:extLst>
              <a:ext uri="{FF2B5EF4-FFF2-40B4-BE49-F238E27FC236}">
                <a16:creationId xmlns:a16="http://schemas.microsoft.com/office/drawing/2014/main" id="{30A5EBFA-F8F9-4DD6-AA21-4E8EE0CAEA98}"/>
              </a:ext>
            </a:extLst>
          </p:cNvPr>
          <p:cNvSpPr>
            <a:spLocks noGrp="1"/>
          </p:cNvSpPr>
          <p:nvPr>
            <p:ph idx="1"/>
          </p:nvPr>
        </p:nvSpPr>
        <p:spPr>
          <a:xfrm>
            <a:off x="609600" y="1722783"/>
            <a:ext cx="10972800" cy="4359966"/>
          </a:xfrm>
        </p:spPr>
        <p:txBody>
          <a:bodyPr>
            <a:normAutofit fontScale="92500" lnSpcReduction="10000"/>
          </a:bodyPr>
          <a:lstStyle/>
          <a:p>
            <a:r>
              <a:rPr lang="en-GB" dirty="0"/>
              <a:t>The more active the bees the more the beekeeper is involved</a:t>
            </a:r>
          </a:p>
          <a:p>
            <a:r>
              <a:rPr lang="en-GB" dirty="0"/>
              <a:t>Do not disturb the bees when they are clustered </a:t>
            </a:r>
          </a:p>
          <a:p>
            <a:pPr lvl="1"/>
            <a:r>
              <a:rPr lang="en-GB" dirty="0"/>
              <a:t>Oxalic based Varroa treatment when there is no/minimal brood (Dec/Jan)</a:t>
            </a:r>
          </a:p>
          <a:p>
            <a:r>
              <a:rPr lang="en-GB" dirty="0"/>
              <a:t>When the bees start flying on warm days</a:t>
            </a:r>
          </a:p>
          <a:p>
            <a:pPr lvl="1"/>
            <a:r>
              <a:rPr lang="en-GB" dirty="0"/>
              <a:t>Check stores – weight of hives</a:t>
            </a:r>
          </a:p>
          <a:p>
            <a:pPr lvl="1"/>
            <a:r>
              <a:rPr lang="en-GB" dirty="0"/>
              <a:t>Add fondant to supplement </a:t>
            </a:r>
          </a:p>
          <a:p>
            <a:r>
              <a:rPr lang="en-GB" dirty="0"/>
              <a:t>When they start collecting pollen</a:t>
            </a:r>
          </a:p>
          <a:p>
            <a:pPr lvl="1"/>
            <a:r>
              <a:rPr lang="en-GB" dirty="0"/>
              <a:t>Brood raising is starting to increase</a:t>
            </a:r>
          </a:p>
          <a:p>
            <a:pPr lvl="1"/>
            <a:r>
              <a:rPr lang="en-GB" dirty="0"/>
              <a:t>Remove mouse guards- they strip pollen from bees pollen baskets</a:t>
            </a:r>
          </a:p>
        </p:txBody>
      </p:sp>
    </p:spTree>
    <p:extLst>
      <p:ext uri="{BB962C8B-B14F-4D97-AF65-F5344CB8AC3E}">
        <p14:creationId xmlns:p14="http://schemas.microsoft.com/office/powerpoint/2010/main" val="82064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DE79B-19B0-4447-B984-2C0D98713B5A}"/>
              </a:ext>
            </a:extLst>
          </p:cNvPr>
          <p:cNvSpPr>
            <a:spLocks noGrp="1"/>
          </p:cNvSpPr>
          <p:nvPr>
            <p:ph type="title"/>
          </p:nvPr>
        </p:nvSpPr>
        <p:spPr>
          <a:xfrm>
            <a:off x="1730828" y="395893"/>
            <a:ext cx="8730343" cy="1143000"/>
          </a:xfrm>
        </p:spPr>
        <p:txBody>
          <a:bodyPr/>
          <a:lstStyle/>
          <a:p>
            <a:r>
              <a:rPr lang="en-GB" dirty="0"/>
              <a:t>First inspection?</a:t>
            </a:r>
          </a:p>
        </p:txBody>
      </p:sp>
      <p:sp>
        <p:nvSpPr>
          <p:cNvPr id="3" name="Content Placeholder 2">
            <a:extLst>
              <a:ext uri="{FF2B5EF4-FFF2-40B4-BE49-F238E27FC236}">
                <a16:creationId xmlns:a16="http://schemas.microsoft.com/office/drawing/2014/main" id="{7F32D4A2-6813-4D6F-8958-5D8DB329B8CF}"/>
              </a:ext>
            </a:extLst>
          </p:cNvPr>
          <p:cNvSpPr>
            <a:spLocks noGrp="1"/>
          </p:cNvSpPr>
          <p:nvPr>
            <p:ph idx="1"/>
          </p:nvPr>
        </p:nvSpPr>
        <p:spPr>
          <a:xfrm>
            <a:off x="1097280" y="1936144"/>
            <a:ext cx="10485120" cy="4525963"/>
          </a:xfrm>
        </p:spPr>
        <p:txBody>
          <a:bodyPr>
            <a:normAutofit fontScale="85000" lnSpcReduction="10000"/>
          </a:bodyPr>
          <a:lstStyle/>
          <a:p>
            <a:r>
              <a:rPr lang="en-GB" dirty="0"/>
              <a:t>When - It depends</a:t>
            </a:r>
          </a:p>
          <a:p>
            <a:pPr lvl="1"/>
            <a:r>
              <a:rPr lang="en-GB" dirty="0"/>
              <a:t>Has the weather been consistently good for a few days</a:t>
            </a:r>
          </a:p>
          <a:p>
            <a:pPr lvl="1"/>
            <a:r>
              <a:rPr lang="en-GB" dirty="0"/>
              <a:t>What is the forecast </a:t>
            </a:r>
          </a:p>
          <a:p>
            <a:pPr lvl="1"/>
            <a:r>
              <a:rPr lang="en-GB" dirty="0"/>
              <a:t>No inspection below 10C preferably 15C</a:t>
            </a:r>
          </a:p>
          <a:p>
            <a:r>
              <a:rPr lang="en-GB" dirty="0"/>
              <a:t>What is your purpose</a:t>
            </a:r>
          </a:p>
          <a:p>
            <a:pPr lvl="1"/>
            <a:r>
              <a:rPr lang="en-GB" dirty="0"/>
              <a:t>What information can you gather </a:t>
            </a:r>
            <a:r>
              <a:rPr lang="en-GB" sz="3200" b="1" dirty="0"/>
              <a:t>before</a:t>
            </a:r>
            <a:r>
              <a:rPr lang="en-GB" dirty="0"/>
              <a:t> you open the hive</a:t>
            </a:r>
          </a:p>
          <a:p>
            <a:pPr lvl="2"/>
            <a:r>
              <a:rPr lang="en-GB" dirty="0"/>
              <a:t>Pollen going in</a:t>
            </a:r>
          </a:p>
          <a:p>
            <a:pPr lvl="2"/>
            <a:r>
              <a:rPr lang="en-GB" dirty="0"/>
              <a:t>Dead bees being brought out</a:t>
            </a:r>
          </a:p>
          <a:p>
            <a:pPr lvl="2"/>
            <a:r>
              <a:rPr lang="en-GB" dirty="0"/>
              <a:t>Hive still heavy?</a:t>
            </a:r>
          </a:p>
          <a:p>
            <a:r>
              <a:rPr lang="en-GB" dirty="0"/>
              <a:t>If you have been feeding fondant how much is left above Crown board</a:t>
            </a:r>
          </a:p>
          <a:p>
            <a:pPr marL="457200" lvl="1" indent="0">
              <a:buNone/>
            </a:pPr>
            <a:r>
              <a:rPr lang="en-GB" dirty="0"/>
              <a:t>			</a:t>
            </a:r>
          </a:p>
        </p:txBody>
      </p:sp>
    </p:spTree>
    <p:extLst>
      <p:ext uri="{BB962C8B-B14F-4D97-AF65-F5344CB8AC3E}">
        <p14:creationId xmlns:p14="http://schemas.microsoft.com/office/powerpoint/2010/main" val="307424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785663-A826-43A1-9E70-2CF0BE7B1D94}"/>
              </a:ext>
            </a:extLst>
          </p:cNvPr>
          <p:cNvSpPr>
            <a:spLocks noGrp="1"/>
          </p:cNvSpPr>
          <p:nvPr>
            <p:ph type="title"/>
          </p:nvPr>
        </p:nvSpPr>
        <p:spPr>
          <a:xfrm>
            <a:off x="2157274" y="457200"/>
            <a:ext cx="8316416" cy="1143000"/>
          </a:xfrm>
        </p:spPr>
        <p:txBody>
          <a:bodyPr/>
          <a:lstStyle/>
          <a:p>
            <a:r>
              <a:rPr lang="en-GB" dirty="0"/>
              <a:t>Apiary location   </a:t>
            </a:r>
          </a:p>
        </p:txBody>
      </p:sp>
      <p:sp>
        <p:nvSpPr>
          <p:cNvPr id="6" name="Content Placeholder 5">
            <a:extLst>
              <a:ext uri="{FF2B5EF4-FFF2-40B4-BE49-F238E27FC236}">
                <a16:creationId xmlns:a16="http://schemas.microsoft.com/office/drawing/2014/main" id="{09C8D775-2E1A-4312-AC7F-A26D698155A7}"/>
              </a:ext>
            </a:extLst>
          </p:cNvPr>
          <p:cNvSpPr>
            <a:spLocks noGrp="1"/>
          </p:cNvSpPr>
          <p:nvPr>
            <p:ph idx="1"/>
          </p:nvPr>
        </p:nvSpPr>
        <p:spPr>
          <a:xfrm>
            <a:off x="2845565" y="2196549"/>
            <a:ext cx="7328453" cy="4204251"/>
          </a:xfrm>
        </p:spPr>
        <p:txBody>
          <a:bodyPr>
            <a:normAutofit/>
          </a:bodyPr>
          <a:lstStyle/>
          <a:p>
            <a:r>
              <a:rPr lang="en-GB" b="1" dirty="0"/>
              <a:t>Where to put your apiary</a:t>
            </a:r>
          </a:p>
          <a:p>
            <a:pPr lvl="1"/>
            <a:r>
              <a:rPr lang="en-GB" b="1" dirty="0"/>
              <a:t>Setting it up</a:t>
            </a:r>
          </a:p>
          <a:p>
            <a:pPr lvl="1"/>
            <a:r>
              <a:rPr lang="en-GB" b="1" dirty="0"/>
              <a:t>Prevention of nuisance</a:t>
            </a:r>
          </a:p>
          <a:p>
            <a:pPr lvl="1"/>
            <a:r>
              <a:rPr lang="en-GB" b="1" dirty="0"/>
              <a:t>Keeping friends with the neighbours</a:t>
            </a:r>
          </a:p>
          <a:p>
            <a:pPr lvl="1"/>
            <a:r>
              <a:rPr lang="en-GB" b="1" dirty="0"/>
              <a:t>What’s best for your bees</a:t>
            </a:r>
          </a:p>
          <a:p>
            <a:pPr lvl="1"/>
            <a:r>
              <a:rPr lang="en-GB" b="1" dirty="0" err="1"/>
              <a:t>Whats</a:t>
            </a:r>
            <a:r>
              <a:rPr lang="en-GB" b="1" dirty="0"/>
              <a:t> good for you</a:t>
            </a:r>
          </a:p>
          <a:p>
            <a:endParaRPr lang="en-GB" b="1" dirty="0"/>
          </a:p>
          <a:p>
            <a:endParaRPr lang="en-GB" dirty="0"/>
          </a:p>
        </p:txBody>
      </p:sp>
    </p:spTree>
    <p:extLst>
      <p:ext uri="{BB962C8B-B14F-4D97-AF65-F5344CB8AC3E}">
        <p14:creationId xmlns:p14="http://schemas.microsoft.com/office/powerpoint/2010/main" val="303000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88B8DF-16DE-4A41-B088-BF6494F8986A}"/>
              </a:ext>
            </a:extLst>
          </p:cNvPr>
          <p:cNvSpPr>
            <a:spLocks noGrp="1"/>
          </p:cNvSpPr>
          <p:nvPr>
            <p:ph type="title"/>
          </p:nvPr>
        </p:nvSpPr>
        <p:spPr>
          <a:xfrm>
            <a:off x="2028348" y="352045"/>
            <a:ext cx="8730343" cy="1143000"/>
          </a:xfrm>
        </p:spPr>
        <p:txBody>
          <a:bodyPr>
            <a:normAutofit/>
          </a:bodyPr>
          <a:lstStyle/>
          <a:p>
            <a:r>
              <a:rPr lang="en-GB" dirty="0"/>
              <a:t>Inspection Technique-Preparation</a:t>
            </a:r>
          </a:p>
        </p:txBody>
      </p:sp>
      <p:sp>
        <p:nvSpPr>
          <p:cNvPr id="6" name="Content Placeholder 5">
            <a:extLst>
              <a:ext uri="{FF2B5EF4-FFF2-40B4-BE49-F238E27FC236}">
                <a16:creationId xmlns:a16="http://schemas.microsoft.com/office/drawing/2014/main" id="{2F8BE4F6-5BBE-4062-B54C-981ADDE14BC8}"/>
              </a:ext>
            </a:extLst>
          </p:cNvPr>
          <p:cNvSpPr>
            <a:spLocks noGrp="1"/>
          </p:cNvSpPr>
          <p:nvPr>
            <p:ph idx="1"/>
          </p:nvPr>
        </p:nvSpPr>
        <p:spPr>
          <a:xfrm>
            <a:off x="2351584" y="1839533"/>
            <a:ext cx="8083873" cy="4094922"/>
          </a:xfrm>
        </p:spPr>
        <p:txBody>
          <a:bodyPr>
            <a:normAutofit fontScale="77500" lnSpcReduction="20000"/>
          </a:bodyPr>
          <a:lstStyle/>
          <a:p>
            <a:r>
              <a:rPr lang="en-GB" dirty="0"/>
              <a:t>Get all the equipment ready</a:t>
            </a:r>
          </a:p>
          <a:p>
            <a:pPr lvl="1"/>
            <a:r>
              <a:rPr lang="en-GB" dirty="0"/>
              <a:t>PPE, Smoker, hive tools etc. clear the area</a:t>
            </a:r>
          </a:p>
          <a:p>
            <a:pPr lvl="1"/>
            <a:r>
              <a:rPr lang="en-GB" dirty="0"/>
              <a:t>Light smoker and ensure it is well lit with sufficient fuel</a:t>
            </a:r>
          </a:p>
          <a:p>
            <a:r>
              <a:rPr lang="en-GB" dirty="0"/>
              <a:t>Gather information before opening hive</a:t>
            </a:r>
          </a:p>
          <a:p>
            <a:pPr lvl="1"/>
            <a:r>
              <a:rPr lang="en-GB" dirty="0"/>
              <a:t>Inspection records, bees activity etc</a:t>
            </a:r>
          </a:p>
          <a:p>
            <a:r>
              <a:rPr lang="en-GB" dirty="0"/>
              <a:t>Suit on</a:t>
            </a:r>
          </a:p>
          <a:p>
            <a:pPr lvl="1"/>
            <a:r>
              <a:rPr lang="en-GB" dirty="0"/>
              <a:t>Veil in place </a:t>
            </a:r>
          </a:p>
          <a:p>
            <a:pPr lvl="1"/>
            <a:r>
              <a:rPr lang="en-GB" dirty="0"/>
              <a:t>Zips all done up</a:t>
            </a:r>
          </a:p>
          <a:p>
            <a:pPr lvl="1"/>
            <a:r>
              <a:rPr lang="en-GB" dirty="0"/>
              <a:t>Gloves on and cuffs held down</a:t>
            </a:r>
          </a:p>
          <a:p>
            <a:r>
              <a:rPr lang="en-GB" dirty="0"/>
              <a:t>Know what you are looking for (Ted Hoopers 5 questions)</a:t>
            </a:r>
          </a:p>
        </p:txBody>
      </p:sp>
    </p:spTree>
    <p:extLst>
      <p:ext uri="{BB962C8B-B14F-4D97-AF65-F5344CB8AC3E}">
        <p14:creationId xmlns:p14="http://schemas.microsoft.com/office/powerpoint/2010/main" val="35641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88B8DF-16DE-4A41-B088-BF6494F8986A}"/>
              </a:ext>
            </a:extLst>
          </p:cNvPr>
          <p:cNvSpPr>
            <a:spLocks noGrp="1"/>
          </p:cNvSpPr>
          <p:nvPr>
            <p:ph type="title"/>
          </p:nvPr>
        </p:nvSpPr>
        <p:spPr>
          <a:xfrm>
            <a:off x="2102278" y="342108"/>
            <a:ext cx="8730343" cy="1143000"/>
          </a:xfrm>
        </p:spPr>
        <p:txBody>
          <a:bodyPr>
            <a:normAutofit/>
          </a:bodyPr>
          <a:lstStyle/>
          <a:p>
            <a:r>
              <a:rPr lang="en-GB" dirty="0"/>
              <a:t>Inspection Technique- In the hive</a:t>
            </a:r>
          </a:p>
        </p:txBody>
      </p:sp>
      <p:sp>
        <p:nvSpPr>
          <p:cNvPr id="6" name="Content Placeholder 5">
            <a:extLst>
              <a:ext uri="{FF2B5EF4-FFF2-40B4-BE49-F238E27FC236}">
                <a16:creationId xmlns:a16="http://schemas.microsoft.com/office/drawing/2014/main" id="{2F8BE4F6-5BBE-4062-B54C-981ADDE14BC8}"/>
              </a:ext>
            </a:extLst>
          </p:cNvPr>
          <p:cNvSpPr>
            <a:spLocks noGrp="1"/>
          </p:cNvSpPr>
          <p:nvPr>
            <p:ph idx="1"/>
          </p:nvPr>
        </p:nvSpPr>
        <p:spPr>
          <a:xfrm>
            <a:off x="1852043" y="1485108"/>
            <a:ext cx="9230815" cy="4880276"/>
          </a:xfrm>
        </p:spPr>
        <p:txBody>
          <a:bodyPr>
            <a:normAutofit fontScale="92500" lnSpcReduction="20000"/>
          </a:bodyPr>
          <a:lstStyle/>
          <a:p>
            <a:r>
              <a:rPr lang="en-GB" dirty="0"/>
              <a:t>Systematically and carefully open the hive and inspect it</a:t>
            </a:r>
          </a:p>
          <a:p>
            <a:pPr lvl="1"/>
            <a:r>
              <a:rPr lang="en-GB" dirty="0"/>
              <a:t>Smoke as needed but apply gently</a:t>
            </a:r>
          </a:p>
          <a:p>
            <a:pPr lvl="1"/>
            <a:r>
              <a:rPr lang="en-GB" dirty="0"/>
              <a:t>Remove roof &amp; crown-board</a:t>
            </a:r>
          </a:p>
          <a:p>
            <a:pPr lvl="1"/>
            <a:r>
              <a:rPr lang="en-GB" dirty="0"/>
              <a:t>Supers if any</a:t>
            </a:r>
          </a:p>
          <a:p>
            <a:r>
              <a:rPr lang="en-GB" dirty="0"/>
              <a:t>Inspect Brood box</a:t>
            </a:r>
          </a:p>
          <a:p>
            <a:pPr lvl="1"/>
            <a:r>
              <a:rPr lang="en-GB" dirty="0"/>
              <a:t>Where are the bees how, many seams are there?</a:t>
            </a:r>
          </a:p>
          <a:p>
            <a:pPr lvl="1"/>
            <a:r>
              <a:rPr lang="en-GB" dirty="0"/>
              <a:t>If removing Q excluder check the underside for the Queen</a:t>
            </a:r>
          </a:p>
          <a:p>
            <a:pPr lvl="1"/>
            <a:r>
              <a:rPr lang="en-GB" dirty="0"/>
              <a:t>Any empty and poor comb you can take out/replace?</a:t>
            </a:r>
          </a:p>
          <a:p>
            <a:pPr lvl="1"/>
            <a:r>
              <a:rPr lang="en-GB" dirty="0"/>
              <a:t>Have you seen Q or eggs?</a:t>
            </a:r>
          </a:p>
          <a:p>
            <a:pPr lvl="1"/>
            <a:r>
              <a:rPr lang="en-GB" dirty="0"/>
              <a:t>How many frames of brood/stores </a:t>
            </a:r>
          </a:p>
          <a:p>
            <a:pPr lvl="1"/>
            <a:r>
              <a:rPr lang="en-GB" dirty="0"/>
              <a:t>Laying pattern of Q?</a:t>
            </a:r>
          </a:p>
        </p:txBody>
      </p:sp>
    </p:spTree>
    <p:extLst>
      <p:ext uri="{BB962C8B-B14F-4D97-AF65-F5344CB8AC3E}">
        <p14:creationId xmlns:p14="http://schemas.microsoft.com/office/powerpoint/2010/main" val="211206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88B8DF-16DE-4A41-B088-BF6494F8986A}"/>
              </a:ext>
            </a:extLst>
          </p:cNvPr>
          <p:cNvSpPr>
            <a:spLocks noGrp="1"/>
          </p:cNvSpPr>
          <p:nvPr>
            <p:ph type="title"/>
          </p:nvPr>
        </p:nvSpPr>
        <p:spPr/>
        <p:txBody>
          <a:bodyPr>
            <a:normAutofit/>
          </a:bodyPr>
          <a:lstStyle/>
          <a:p>
            <a:r>
              <a:rPr lang="en-GB" dirty="0"/>
              <a:t>Inspection Technique- Finishing</a:t>
            </a:r>
          </a:p>
        </p:txBody>
      </p:sp>
      <p:sp>
        <p:nvSpPr>
          <p:cNvPr id="6" name="Content Placeholder 5">
            <a:extLst>
              <a:ext uri="{FF2B5EF4-FFF2-40B4-BE49-F238E27FC236}">
                <a16:creationId xmlns:a16="http://schemas.microsoft.com/office/drawing/2014/main" id="{2F8BE4F6-5BBE-4062-B54C-981ADDE14BC8}"/>
              </a:ext>
            </a:extLst>
          </p:cNvPr>
          <p:cNvSpPr>
            <a:spLocks noGrp="1"/>
          </p:cNvSpPr>
          <p:nvPr>
            <p:ph idx="1"/>
          </p:nvPr>
        </p:nvSpPr>
        <p:spPr>
          <a:xfrm>
            <a:off x="1530627" y="1485108"/>
            <a:ext cx="6188765" cy="4525963"/>
          </a:xfrm>
        </p:spPr>
        <p:txBody>
          <a:bodyPr>
            <a:normAutofit fontScale="92500" lnSpcReduction="20000"/>
          </a:bodyPr>
          <a:lstStyle/>
          <a:p>
            <a:r>
              <a:rPr lang="en-GB" dirty="0"/>
              <a:t>Hive rebuild</a:t>
            </a:r>
          </a:p>
          <a:p>
            <a:pPr lvl="1"/>
            <a:r>
              <a:rPr lang="en-GB" dirty="0"/>
              <a:t>Close the frames together gently make sure tight together ( respect the bee space)</a:t>
            </a:r>
          </a:p>
          <a:p>
            <a:pPr lvl="1"/>
            <a:r>
              <a:rPr lang="en-GB" dirty="0"/>
              <a:t>Replace dummy board</a:t>
            </a:r>
          </a:p>
          <a:p>
            <a:pPr lvl="1"/>
            <a:r>
              <a:rPr lang="en-GB" dirty="0"/>
              <a:t>Replace Q ex and super(s)</a:t>
            </a:r>
          </a:p>
          <a:p>
            <a:pPr lvl="1"/>
            <a:r>
              <a:rPr lang="en-GB" dirty="0"/>
              <a:t>Super(s) heavy/light/populated</a:t>
            </a:r>
          </a:p>
          <a:p>
            <a:pPr lvl="1"/>
            <a:r>
              <a:rPr lang="en-GB" dirty="0"/>
              <a:t>Replace crown board</a:t>
            </a:r>
          </a:p>
          <a:p>
            <a:pPr lvl="1"/>
            <a:r>
              <a:rPr lang="en-GB" dirty="0"/>
              <a:t>Replace roof</a:t>
            </a:r>
          </a:p>
          <a:p>
            <a:r>
              <a:rPr lang="en-GB" dirty="0"/>
              <a:t>Wash Hands and tools</a:t>
            </a:r>
          </a:p>
          <a:p>
            <a:r>
              <a:rPr lang="en-GB" sz="3600" b="1" dirty="0"/>
              <a:t>Write up hive record</a:t>
            </a:r>
          </a:p>
        </p:txBody>
      </p:sp>
      <p:sp>
        <p:nvSpPr>
          <p:cNvPr id="7" name="TextBox 6">
            <a:extLst>
              <a:ext uri="{FF2B5EF4-FFF2-40B4-BE49-F238E27FC236}">
                <a16:creationId xmlns:a16="http://schemas.microsoft.com/office/drawing/2014/main" id="{C82B3180-2207-441E-90EE-FBDB1E12C2A8}"/>
              </a:ext>
            </a:extLst>
          </p:cNvPr>
          <p:cNvSpPr txBox="1"/>
          <p:nvPr/>
        </p:nvSpPr>
        <p:spPr>
          <a:xfrm>
            <a:off x="7217228" y="3987897"/>
            <a:ext cx="4625009" cy="2246769"/>
          </a:xfrm>
          <a:prstGeom prst="rect">
            <a:avLst/>
          </a:prstGeom>
          <a:noFill/>
        </p:spPr>
        <p:txBody>
          <a:bodyPr wrap="square" rtlCol="0">
            <a:spAutoFit/>
          </a:bodyPr>
          <a:lstStyle/>
          <a:p>
            <a:r>
              <a:rPr lang="en-GB" sz="2800" b="1" i="1" dirty="0"/>
              <a:t>Crushing bees releases </a:t>
            </a:r>
          </a:p>
          <a:p>
            <a:r>
              <a:rPr lang="en-GB" sz="2800" b="1" i="1" dirty="0"/>
              <a:t>alarm pheromone, increases the chance of spreading disease.</a:t>
            </a:r>
          </a:p>
          <a:p>
            <a:endParaRPr lang="en-GB" sz="2800" b="1" i="1" dirty="0"/>
          </a:p>
        </p:txBody>
      </p:sp>
    </p:spTree>
    <p:extLst>
      <p:ext uri="{BB962C8B-B14F-4D97-AF65-F5344CB8AC3E}">
        <p14:creationId xmlns:p14="http://schemas.microsoft.com/office/powerpoint/2010/main" val="69962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A466F-AB90-4494-8DD3-662A8CD113A0}"/>
              </a:ext>
            </a:extLst>
          </p:cNvPr>
          <p:cNvSpPr>
            <a:spLocks noGrp="1"/>
          </p:cNvSpPr>
          <p:nvPr>
            <p:ph type="ctrTitle"/>
          </p:nvPr>
        </p:nvSpPr>
        <p:spPr/>
        <p:txBody>
          <a:bodyPr/>
          <a:lstStyle/>
          <a:p>
            <a:r>
              <a:rPr lang="en-GB" dirty="0"/>
              <a:t>Recording the Inspection</a:t>
            </a:r>
          </a:p>
        </p:txBody>
      </p:sp>
    </p:spTree>
    <p:extLst>
      <p:ext uri="{BB962C8B-B14F-4D97-AF65-F5344CB8AC3E}">
        <p14:creationId xmlns:p14="http://schemas.microsoft.com/office/powerpoint/2010/main" val="3748376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1F8CF-9A26-4C27-B374-5208F3E53E5B}"/>
              </a:ext>
            </a:extLst>
          </p:cNvPr>
          <p:cNvSpPr>
            <a:spLocks noGrp="1"/>
          </p:cNvSpPr>
          <p:nvPr>
            <p:ph type="ctrTitle"/>
          </p:nvPr>
        </p:nvSpPr>
        <p:spPr/>
        <p:txBody>
          <a:bodyPr>
            <a:normAutofit/>
          </a:bodyPr>
          <a:lstStyle/>
          <a:p>
            <a:r>
              <a:rPr lang="en-GB" sz="7200" dirty="0" err="1"/>
              <a:t>Beebase</a:t>
            </a:r>
            <a:r>
              <a:rPr lang="en-GB" sz="7200" dirty="0"/>
              <a:t> &amp; </a:t>
            </a:r>
            <a:r>
              <a:rPr lang="en-GB" sz="7200" dirty="0" err="1"/>
              <a:t>Hivelog</a:t>
            </a:r>
            <a:endParaRPr lang="en-GB" sz="7200" dirty="0"/>
          </a:p>
        </p:txBody>
      </p:sp>
      <p:sp>
        <p:nvSpPr>
          <p:cNvPr id="3" name="Subtitle 2">
            <a:extLst>
              <a:ext uri="{FF2B5EF4-FFF2-40B4-BE49-F238E27FC236}">
                <a16:creationId xmlns:a16="http://schemas.microsoft.com/office/drawing/2014/main" id="{3003198F-F36A-448F-B4E7-BE1CA86F3573}"/>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60312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9AB8FC-5E35-4A97-82BD-CF38F90455E0}"/>
              </a:ext>
            </a:extLst>
          </p:cNvPr>
          <p:cNvPicPr>
            <a:picLocks noChangeAspect="1"/>
          </p:cNvPicPr>
          <p:nvPr/>
        </p:nvPicPr>
        <p:blipFill rotWithShape="1">
          <a:blip r:embed="rId3"/>
          <a:srcRect l="21322" t="27988" r="4655" b="16156"/>
          <a:stretch/>
        </p:blipFill>
        <p:spPr>
          <a:xfrm>
            <a:off x="1539240" y="1651687"/>
            <a:ext cx="9997440" cy="4714818"/>
          </a:xfrm>
          <a:prstGeom prst="rect">
            <a:avLst/>
          </a:prstGeom>
        </p:spPr>
      </p:pic>
      <p:sp>
        <p:nvSpPr>
          <p:cNvPr id="2" name="Title 1">
            <a:extLst>
              <a:ext uri="{FF2B5EF4-FFF2-40B4-BE49-F238E27FC236}">
                <a16:creationId xmlns:a16="http://schemas.microsoft.com/office/drawing/2014/main" id="{1298DE00-F5FE-41DA-B8AA-355C822EE1E7}"/>
              </a:ext>
            </a:extLst>
          </p:cNvPr>
          <p:cNvSpPr>
            <a:spLocks noGrp="1"/>
          </p:cNvSpPr>
          <p:nvPr>
            <p:ph type="title"/>
          </p:nvPr>
        </p:nvSpPr>
        <p:spPr/>
        <p:txBody>
          <a:bodyPr/>
          <a:lstStyle/>
          <a:p>
            <a:r>
              <a:rPr lang="en-GB" dirty="0"/>
              <a:t>NBU </a:t>
            </a:r>
            <a:r>
              <a:rPr lang="en-GB" dirty="0" err="1"/>
              <a:t>Beebase</a:t>
            </a:r>
            <a:r>
              <a:rPr lang="en-GB" dirty="0"/>
              <a:t> Records</a:t>
            </a:r>
          </a:p>
        </p:txBody>
      </p:sp>
    </p:spTree>
    <p:extLst>
      <p:ext uri="{BB962C8B-B14F-4D97-AF65-F5344CB8AC3E}">
        <p14:creationId xmlns:p14="http://schemas.microsoft.com/office/powerpoint/2010/main" val="3687760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C0443-C5BB-439E-B5D5-ED236505D949}"/>
              </a:ext>
            </a:extLst>
          </p:cNvPr>
          <p:cNvSpPr>
            <a:spLocks noGrp="1"/>
          </p:cNvSpPr>
          <p:nvPr>
            <p:ph type="title"/>
          </p:nvPr>
        </p:nvSpPr>
        <p:spPr>
          <a:xfrm>
            <a:off x="2852057" y="495300"/>
            <a:ext cx="7269843" cy="3657600"/>
          </a:xfrm>
        </p:spPr>
        <p:txBody>
          <a:bodyPr>
            <a:normAutofit/>
          </a:bodyPr>
          <a:lstStyle/>
          <a:p>
            <a:r>
              <a:rPr lang="en-GB" sz="7200" dirty="0"/>
              <a:t>Paper and Pencil</a:t>
            </a:r>
          </a:p>
        </p:txBody>
      </p:sp>
      <p:sp>
        <p:nvSpPr>
          <p:cNvPr id="3" name="Footer Placeholder 2">
            <a:extLst>
              <a:ext uri="{FF2B5EF4-FFF2-40B4-BE49-F238E27FC236}">
                <a16:creationId xmlns:a16="http://schemas.microsoft.com/office/drawing/2014/main" id="{36674028-0B9B-4E1C-B70F-A1E376878D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 &amp; S+R Bond</a:t>
            </a:r>
          </a:p>
        </p:txBody>
      </p:sp>
    </p:spTree>
    <p:extLst>
      <p:ext uri="{BB962C8B-B14F-4D97-AF65-F5344CB8AC3E}">
        <p14:creationId xmlns:p14="http://schemas.microsoft.com/office/powerpoint/2010/main" val="1175963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03E7E-3A84-414F-A7CC-E5E75B4BC804}"/>
              </a:ext>
            </a:extLst>
          </p:cNvPr>
          <p:cNvPicPr>
            <a:picLocks noChangeAspect="1"/>
          </p:cNvPicPr>
          <p:nvPr/>
        </p:nvPicPr>
        <p:blipFill rotWithShape="1">
          <a:blip r:embed="rId3"/>
          <a:srcRect b="51114"/>
          <a:stretch/>
        </p:blipFill>
        <p:spPr>
          <a:xfrm>
            <a:off x="2171923" y="655981"/>
            <a:ext cx="9629014" cy="1536433"/>
          </a:xfrm>
          <a:prstGeom prst="rect">
            <a:avLst/>
          </a:prstGeom>
        </p:spPr>
      </p:pic>
      <p:pic>
        <p:nvPicPr>
          <p:cNvPr id="5" name="Picture 4">
            <a:extLst>
              <a:ext uri="{FF2B5EF4-FFF2-40B4-BE49-F238E27FC236}">
                <a16:creationId xmlns:a16="http://schemas.microsoft.com/office/drawing/2014/main" id="{590BD6C0-A410-4346-A1E5-4B9BED46E179}"/>
              </a:ext>
            </a:extLst>
          </p:cNvPr>
          <p:cNvPicPr>
            <a:picLocks noChangeAspect="1"/>
          </p:cNvPicPr>
          <p:nvPr/>
        </p:nvPicPr>
        <p:blipFill>
          <a:blip r:embed="rId4"/>
          <a:stretch>
            <a:fillRect/>
          </a:stretch>
        </p:blipFill>
        <p:spPr>
          <a:xfrm>
            <a:off x="1380693" y="2291025"/>
            <a:ext cx="9430613" cy="4411233"/>
          </a:xfrm>
          <a:prstGeom prst="rect">
            <a:avLst/>
          </a:prstGeom>
        </p:spPr>
      </p:pic>
    </p:spTree>
    <p:extLst>
      <p:ext uri="{BB962C8B-B14F-4D97-AF65-F5344CB8AC3E}">
        <p14:creationId xmlns:p14="http://schemas.microsoft.com/office/powerpoint/2010/main" val="221567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2C5ED2-4318-4A0E-BA2C-DBBD676A151A}"/>
              </a:ext>
            </a:extLst>
          </p:cNvPr>
          <p:cNvPicPr>
            <a:picLocks noChangeAspect="1"/>
          </p:cNvPicPr>
          <p:nvPr/>
        </p:nvPicPr>
        <p:blipFill rotWithShape="1">
          <a:blip r:embed="rId3"/>
          <a:srcRect l="-194" t="505" r="-98" b="16580"/>
          <a:stretch/>
        </p:blipFill>
        <p:spPr>
          <a:xfrm>
            <a:off x="2268164" y="576752"/>
            <a:ext cx="9510258" cy="6030097"/>
          </a:xfrm>
          <a:prstGeom prst="rect">
            <a:avLst/>
          </a:prstGeom>
        </p:spPr>
      </p:pic>
      <p:sp>
        <p:nvSpPr>
          <p:cNvPr id="2" name="Rectangle 1">
            <a:extLst>
              <a:ext uri="{FF2B5EF4-FFF2-40B4-BE49-F238E27FC236}">
                <a16:creationId xmlns:a16="http://schemas.microsoft.com/office/drawing/2014/main" id="{3E6A184F-8EF9-496C-8481-C503D8E178AA}"/>
              </a:ext>
            </a:extLst>
          </p:cNvPr>
          <p:cNvSpPr/>
          <p:nvPr/>
        </p:nvSpPr>
        <p:spPr>
          <a:xfrm>
            <a:off x="7863840" y="1402080"/>
            <a:ext cx="3914582" cy="4419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D6DCA830-5D23-4F10-86B0-FBE536DF2502}"/>
              </a:ext>
            </a:extLst>
          </p:cNvPr>
          <p:cNvSpPr/>
          <p:nvPr/>
        </p:nvSpPr>
        <p:spPr>
          <a:xfrm>
            <a:off x="7863840" y="6134409"/>
            <a:ext cx="3914582" cy="4419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231B8ADC-EDDC-4AEB-93E3-CCCC49B4A2A3}"/>
              </a:ext>
            </a:extLst>
          </p:cNvPr>
          <p:cNvSpPr/>
          <p:nvPr/>
        </p:nvSpPr>
        <p:spPr>
          <a:xfrm>
            <a:off x="7863840" y="2343613"/>
            <a:ext cx="3914582" cy="4419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26BBF62-CDE9-4265-A983-71286DF66043}"/>
              </a:ext>
            </a:extLst>
          </p:cNvPr>
          <p:cNvSpPr/>
          <p:nvPr/>
        </p:nvSpPr>
        <p:spPr>
          <a:xfrm flipH="1">
            <a:off x="7458073" y="1402079"/>
            <a:ext cx="405765" cy="50558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8110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97C02-5DBE-4AF3-AFA8-72F36DA3FE4E}"/>
              </a:ext>
            </a:extLst>
          </p:cNvPr>
          <p:cNvSpPr>
            <a:spLocks noGrp="1"/>
          </p:cNvSpPr>
          <p:nvPr>
            <p:ph type="ctrTitle"/>
          </p:nvPr>
        </p:nvSpPr>
        <p:spPr/>
        <p:txBody>
          <a:bodyPr/>
          <a:lstStyle/>
          <a:p>
            <a:r>
              <a:rPr lang="en-GB" dirty="0"/>
              <a:t>Equipment</a:t>
            </a:r>
          </a:p>
        </p:txBody>
      </p:sp>
      <p:sp>
        <p:nvSpPr>
          <p:cNvPr id="3" name="Subtitle 2">
            <a:extLst>
              <a:ext uri="{FF2B5EF4-FFF2-40B4-BE49-F238E27FC236}">
                <a16:creationId xmlns:a16="http://schemas.microsoft.com/office/drawing/2014/main" id="{F20C90D0-5B18-4FDF-A606-E5F3E216EE1F}"/>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447027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82527-C8A3-40A7-89D8-D71F05E3EB64}"/>
              </a:ext>
            </a:extLst>
          </p:cNvPr>
          <p:cNvSpPr>
            <a:spLocks noGrp="1"/>
          </p:cNvSpPr>
          <p:nvPr>
            <p:ph type="title"/>
          </p:nvPr>
        </p:nvSpPr>
        <p:spPr>
          <a:xfrm>
            <a:off x="2351584" y="274638"/>
            <a:ext cx="7349007" cy="1143000"/>
          </a:xfrm>
        </p:spPr>
        <p:txBody>
          <a:bodyPr/>
          <a:lstStyle/>
          <a:p>
            <a:r>
              <a:rPr lang="en-GB" dirty="0"/>
              <a:t>The years work</a:t>
            </a:r>
          </a:p>
        </p:txBody>
      </p:sp>
      <p:sp>
        <p:nvSpPr>
          <p:cNvPr id="3" name="Content Placeholder 2">
            <a:extLst>
              <a:ext uri="{FF2B5EF4-FFF2-40B4-BE49-F238E27FC236}">
                <a16:creationId xmlns:a16="http://schemas.microsoft.com/office/drawing/2014/main" id="{5C1D2720-6C5D-454F-B851-959FE2C136F2}"/>
              </a:ext>
            </a:extLst>
          </p:cNvPr>
          <p:cNvSpPr>
            <a:spLocks noGrp="1"/>
          </p:cNvSpPr>
          <p:nvPr>
            <p:ph idx="1"/>
          </p:nvPr>
        </p:nvSpPr>
        <p:spPr>
          <a:xfrm>
            <a:off x="4028661" y="2221396"/>
            <a:ext cx="5671930" cy="2415208"/>
          </a:xfrm>
        </p:spPr>
        <p:txBody>
          <a:bodyPr>
            <a:normAutofit/>
          </a:bodyPr>
          <a:lstStyle/>
          <a:p>
            <a:r>
              <a:rPr lang="en-GB" dirty="0"/>
              <a:t>When does it start</a:t>
            </a:r>
          </a:p>
          <a:p>
            <a:r>
              <a:rPr lang="en-GB" dirty="0"/>
              <a:t>What to look for</a:t>
            </a:r>
          </a:p>
          <a:p>
            <a:r>
              <a:rPr lang="en-GB" dirty="0"/>
              <a:t>Helping not hurting</a:t>
            </a:r>
          </a:p>
        </p:txBody>
      </p:sp>
    </p:spTree>
    <p:extLst>
      <p:ext uri="{BB962C8B-B14F-4D97-AF65-F5344CB8AC3E}">
        <p14:creationId xmlns:p14="http://schemas.microsoft.com/office/powerpoint/2010/main" val="8319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8E7E7-DBE6-4B30-82C5-AAAF905B8F7D}"/>
              </a:ext>
            </a:extLst>
          </p:cNvPr>
          <p:cNvSpPr>
            <a:spLocks noGrp="1"/>
          </p:cNvSpPr>
          <p:nvPr>
            <p:ph type="title"/>
          </p:nvPr>
        </p:nvSpPr>
        <p:spPr>
          <a:xfrm>
            <a:off x="1937657" y="330678"/>
            <a:ext cx="8730343" cy="1143000"/>
          </a:xfrm>
        </p:spPr>
        <p:txBody>
          <a:bodyPr/>
          <a:lstStyle/>
          <a:p>
            <a:r>
              <a:rPr lang="en-GB" dirty="0"/>
              <a:t>Equipment-Beekeeper</a:t>
            </a:r>
          </a:p>
        </p:txBody>
      </p:sp>
      <p:sp>
        <p:nvSpPr>
          <p:cNvPr id="3" name="Content Placeholder 2">
            <a:extLst>
              <a:ext uri="{FF2B5EF4-FFF2-40B4-BE49-F238E27FC236}">
                <a16:creationId xmlns:a16="http://schemas.microsoft.com/office/drawing/2014/main" id="{B2547C94-2445-4E8B-BE04-640D550A772B}"/>
              </a:ext>
            </a:extLst>
          </p:cNvPr>
          <p:cNvSpPr>
            <a:spLocks noGrp="1"/>
          </p:cNvSpPr>
          <p:nvPr>
            <p:ph idx="1"/>
          </p:nvPr>
        </p:nvSpPr>
        <p:spPr>
          <a:xfrm>
            <a:off x="3629133" y="1752683"/>
            <a:ext cx="6263640" cy="4525963"/>
          </a:xfrm>
        </p:spPr>
        <p:txBody>
          <a:bodyPr>
            <a:normAutofit fontScale="92500" lnSpcReduction="20000"/>
          </a:bodyPr>
          <a:lstStyle/>
          <a:p>
            <a:r>
              <a:rPr lang="en-GB" dirty="0"/>
              <a:t>What do you need</a:t>
            </a:r>
          </a:p>
          <a:p>
            <a:pPr lvl="1"/>
            <a:r>
              <a:rPr lang="en-GB" dirty="0"/>
              <a:t>PPE</a:t>
            </a:r>
          </a:p>
          <a:p>
            <a:pPr lvl="2"/>
            <a:r>
              <a:rPr lang="en-GB" dirty="0"/>
              <a:t>Wellies/Boots</a:t>
            </a:r>
          </a:p>
          <a:p>
            <a:pPr lvl="2"/>
            <a:r>
              <a:rPr lang="en-GB" dirty="0"/>
              <a:t>Veil/jacket/suit</a:t>
            </a:r>
          </a:p>
          <a:p>
            <a:pPr lvl="2"/>
            <a:r>
              <a:rPr lang="en-GB" dirty="0"/>
              <a:t>Gloves ( to protect the Bees!)</a:t>
            </a:r>
          </a:p>
          <a:p>
            <a:pPr lvl="1"/>
            <a:r>
              <a:rPr lang="en-GB" dirty="0"/>
              <a:t>Hive tool</a:t>
            </a:r>
          </a:p>
          <a:p>
            <a:pPr lvl="1"/>
            <a:r>
              <a:rPr lang="en-GB" dirty="0"/>
              <a:t>Wash bucket</a:t>
            </a:r>
          </a:p>
          <a:p>
            <a:pPr lvl="1"/>
            <a:r>
              <a:rPr lang="en-GB" dirty="0"/>
              <a:t>Queen box?</a:t>
            </a:r>
          </a:p>
          <a:p>
            <a:pPr lvl="1"/>
            <a:r>
              <a:rPr lang="en-GB" dirty="0"/>
              <a:t>Smoker &amp; stuff to light it</a:t>
            </a:r>
          </a:p>
          <a:p>
            <a:pPr lvl="1"/>
            <a:r>
              <a:rPr lang="en-GB" dirty="0"/>
              <a:t>Record sheet and pen</a:t>
            </a:r>
          </a:p>
          <a:p>
            <a:pPr lvl="1"/>
            <a:r>
              <a:rPr lang="en-GB" dirty="0" err="1"/>
              <a:t>Trug</a:t>
            </a:r>
            <a:r>
              <a:rPr lang="en-GB" dirty="0"/>
              <a:t>/box to carry things in</a:t>
            </a:r>
          </a:p>
        </p:txBody>
      </p:sp>
    </p:spTree>
    <p:extLst>
      <p:ext uri="{BB962C8B-B14F-4D97-AF65-F5344CB8AC3E}">
        <p14:creationId xmlns:p14="http://schemas.microsoft.com/office/powerpoint/2010/main" val="462370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D475E-CA22-43C6-BCE4-00744E5434C5}"/>
              </a:ext>
            </a:extLst>
          </p:cNvPr>
          <p:cNvSpPr>
            <a:spLocks noGrp="1"/>
          </p:cNvSpPr>
          <p:nvPr>
            <p:ph type="title"/>
          </p:nvPr>
        </p:nvSpPr>
        <p:spPr>
          <a:xfrm>
            <a:off x="1400447" y="467838"/>
            <a:ext cx="8730343" cy="1143000"/>
          </a:xfrm>
        </p:spPr>
        <p:txBody>
          <a:bodyPr/>
          <a:lstStyle/>
          <a:p>
            <a:r>
              <a:rPr lang="en-GB" dirty="0"/>
              <a:t>Equipment- Bees</a:t>
            </a:r>
          </a:p>
        </p:txBody>
      </p:sp>
      <p:sp>
        <p:nvSpPr>
          <p:cNvPr id="3" name="Content Placeholder 2">
            <a:extLst>
              <a:ext uri="{FF2B5EF4-FFF2-40B4-BE49-F238E27FC236}">
                <a16:creationId xmlns:a16="http://schemas.microsoft.com/office/drawing/2014/main" id="{45D5646E-A6CF-46D6-A05E-7D393A0BDCA0}"/>
              </a:ext>
            </a:extLst>
          </p:cNvPr>
          <p:cNvSpPr>
            <a:spLocks noGrp="1"/>
          </p:cNvSpPr>
          <p:nvPr>
            <p:ph sz="half" idx="1"/>
          </p:nvPr>
        </p:nvSpPr>
        <p:spPr>
          <a:xfrm>
            <a:off x="1567410" y="2042160"/>
            <a:ext cx="3657599" cy="4525963"/>
          </a:xfrm>
        </p:spPr>
        <p:txBody>
          <a:bodyPr/>
          <a:lstStyle/>
          <a:p>
            <a:r>
              <a:rPr lang="en-GB" dirty="0"/>
              <a:t>Hive</a:t>
            </a:r>
          </a:p>
          <a:p>
            <a:pPr lvl="1"/>
            <a:r>
              <a:rPr lang="en-GB" dirty="0"/>
              <a:t>Stand?</a:t>
            </a:r>
          </a:p>
          <a:p>
            <a:pPr lvl="1"/>
            <a:r>
              <a:rPr lang="en-GB" dirty="0"/>
              <a:t>Floor</a:t>
            </a:r>
          </a:p>
          <a:p>
            <a:pPr lvl="1"/>
            <a:r>
              <a:rPr lang="en-GB" dirty="0"/>
              <a:t>Brood box</a:t>
            </a:r>
          </a:p>
          <a:p>
            <a:pPr lvl="1"/>
            <a:r>
              <a:rPr lang="en-GB" dirty="0"/>
              <a:t>Supers</a:t>
            </a:r>
          </a:p>
          <a:p>
            <a:pPr lvl="1"/>
            <a:r>
              <a:rPr lang="en-GB" dirty="0"/>
              <a:t>Queen excluder</a:t>
            </a:r>
          </a:p>
          <a:p>
            <a:pPr lvl="1"/>
            <a:r>
              <a:rPr lang="en-GB" dirty="0"/>
              <a:t>Crown board</a:t>
            </a:r>
          </a:p>
          <a:p>
            <a:pPr lvl="1"/>
            <a:r>
              <a:rPr lang="en-GB" dirty="0"/>
              <a:t>Roof</a:t>
            </a:r>
          </a:p>
        </p:txBody>
      </p:sp>
      <p:sp>
        <p:nvSpPr>
          <p:cNvPr id="4" name="Content Placeholder 3">
            <a:extLst>
              <a:ext uri="{FF2B5EF4-FFF2-40B4-BE49-F238E27FC236}">
                <a16:creationId xmlns:a16="http://schemas.microsoft.com/office/drawing/2014/main" id="{EA744EB5-BFF8-4CBD-BEBC-9109239E083E}"/>
              </a:ext>
            </a:extLst>
          </p:cNvPr>
          <p:cNvSpPr>
            <a:spLocks noGrp="1"/>
          </p:cNvSpPr>
          <p:nvPr>
            <p:ph sz="half" idx="2"/>
          </p:nvPr>
        </p:nvSpPr>
        <p:spPr>
          <a:xfrm>
            <a:off x="6966992" y="2042160"/>
            <a:ext cx="3657599" cy="4525963"/>
          </a:xfrm>
        </p:spPr>
        <p:txBody>
          <a:bodyPr/>
          <a:lstStyle/>
          <a:p>
            <a:r>
              <a:rPr lang="en-GB" dirty="0"/>
              <a:t>In the hive</a:t>
            </a:r>
          </a:p>
          <a:p>
            <a:pPr lvl="1"/>
            <a:r>
              <a:rPr lang="en-GB" dirty="0"/>
              <a:t>Frames and foundation</a:t>
            </a:r>
          </a:p>
          <a:p>
            <a:endParaRPr lang="en-GB" dirty="0"/>
          </a:p>
          <a:p>
            <a:r>
              <a:rPr lang="en-GB" dirty="0"/>
              <a:t>Feeder</a:t>
            </a:r>
          </a:p>
          <a:p>
            <a:pPr lvl="1"/>
            <a:r>
              <a:rPr lang="en-GB" dirty="0"/>
              <a:t>Contact</a:t>
            </a:r>
          </a:p>
          <a:p>
            <a:pPr lvl="1"/>
            <a:r>
              <a:rPr lang="en-GB" dirty="0"/>
              <a:t>Rapid</a:t>
            </a:r>
          </a:p>
          <a:p>
            <a:pPr lvl="1"/>
            <a:r>
              <a:rPr lang="en-GB" dirty="0"/>
              <a:t>Eke</a:t>
            </a:r>
          </a:p>
        </p:txBody>
      </p:sp>
    </p:spTree>
    <p:extLst>
      <p:ext uri="{BB962C8B-B14F-4D97-AF65-F5344CB8AC3E}">
        <p14:creationId xmlns:p14="http://schemas.microsoft.com/office/powerpoint/2010/main" val="7133347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255A7-BB28-4894-B923-4425DFE10123}"/>
              </a:ext>
            </a:extLst>
          </p:cNvPr>
          <p:cNvSpPr>
            <a:spLocks noGrp="1"/>
          </p:cNvSpPr>
          <p:nvPr>
            <p:ph type="title"/>
          </p:nvPr>
        </p:nvSpPr>
        <p:spPr>
          <a:xfrm>
            <a:off x="1194707" y="533401"/>
            <a:ext cx="8730343" cy="1143000"/>
          </a:xfrm>
        </p:spPr>
        <p:txBody>
          <a:bodyPr/>
          <a:lstStyle/>
          <a:p>
            <a:r>
              <a:rPr lang="en-GB" dirty="0"/>
              <a:t>What you need</a:t>
            </a:r>
          </a:p>
        </p:txBody>
      </p:sp>
      <p:sp>
        <p:nvSpPr>
          <p:cNvPr id="3" name="Content Placeholder 2">
            <a:extLst>
              <a:ext uri="{FF2B5EF4-FFF2-40B4-BE49-F238E27FC236}">
                <a16:creationId xmlns:a16="http://schemas.microsoft.com/office/drawing/2014/main" id="{76BD8D34-661A-4EF2-8D23-8991F3AF1611}"/>
              </a:ext>
            </a:extLst>
          </p:cNvPr>
          <p:cNvSpPr>
            <a:spLocks noGrp="1"/>
          </p:cNvSpPr>
          <p:nvPr>
            <p:ph idx="1"/>
          </p:nvPr>
        </p:nvSpPr>
        <p:spPr>
          <a:xfrm>
            <a:off x="2682240" y="1676401"/>
            <a:ext cx="7559040" cy="4525963"/>
          </a:xfrm>
        </p:spPr>
        <p:txBody>
          <a:bodyPr>
            <a:normAutofit/>
          </a:bodyPr>
          <a:lstStyle/>
          <a:p>
            <a:r>
              <a:rPr lang="en-GB" dirty="0"/>
              <a:t>Before the apiary practical you will need</a:t>
            </a:r>
          </a:p>
          <a:p>
            <a:pPr lvl="1"/>
            <a:r>
              <a:rPr lang="en-GB" dirty="0"/>
              <a:t>Suit </a:t>
            </a:r>
          </a:p>
          <a:p>
            <a:pPr lvl="1"/>
            <a:r>
              <a:rPr lang="en-GB" dirty="0"/>
              <a:t>Gloves (washing up ones or nitrile type)</a:t>
            </a:r>
          </a:p>
          <a:p>
            <a:pPr lvl="1"/>
            <a:r>
              <a:rPr lang="en-GB" dirty="0"/>
              <a:t>Wellies or boots</a:t>
            </a:r>
          </a:p>
          <a:p>
            <a:pPr lvl="1"/>
            <a:r>
              <a:rPr lang="en-GB" dirty="0"/>
              <a:t>Cuffs if you want them</a:t>
            </a:r>
          </a:p>
          <a:p>
            <a:pPr marL="457200" lvl="1" indent="0">
              <a:buNone/>
            </a:pPr>
            <a:endParaRPr lang="en-GB" dirty="0"/>
          </a:p>
          <a:p>
            <a:pPr lvl="1"/>
            <a:endParaRPr lang="en-GB" dirty="0"/>
          </a:p>
        </p:txBody>
      </p:sp>
    </p:spTree>
    <p:extLst>
      <p:ext uri="{BB962C8B-B14F-4D97-AF65-F5344CB8AC3E}">
        <p14:creationId xmlns:p14="http://schemas.microsoft.com/office/powerpoint/2010/main" val="4006116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44895-02E5-4E0A-81F8-50C9CAEC5E7B}"/>
              </a:ext>
            </a:extLst>
          </p:cNvPr>
          <p:cNvSpPr>
            <a:spLocks noGrp="1"/>
          </p:cNvSpPr>
          <p:nvPr>
            <p:ph type="title"/>
          </p:nvPr>
        </p:nvSpPr>
        <p:spPr>
          <a:xfrm>
            <a:off x="2006237" y="502920"/>
            <a:ext cx="8730343" cy="1143000"/>
          </a:xfrm>
        </p:spPr>
        <p:txBody>
          <a:bodyPr/>
          <a:lstStyle/>
          <a:p>
            <a:r>
              <a:rPr lang="en-GB" dirty="0"/>
              <a:t>For your bees- if you get some</a:t>
            </a:r>
          </a:p>
        </p:txBody>
      </p:sp>
      <p:sp>
        <p:nvSpPr>
          <p:cNvPr id="3" name="Content Placeholder 2">
            <a:extLst>
              <a:ext uri="{FF2B5EF4-FFF2-40B4-BE49-F238E27FC236}">
                <a16:creationId xmlns:a16="http://schemas.microsoft.com/office/drawing/2014/main" id="{CBDD289D-FB2C-4EB8-A234-F2D251C279B9}"/>
              </a:ext>
            </a:extLst>
          </p:cNvPr>
          <p:cNvSpPr>
            <a:spLocks noGrp="1"/>
          </p:cNvSpPr>
          <p:nvPr>
            <p:ph idx="1"/>
          </p:nvPr>
        </p:nvSpPr>
        <p:spPr>
          <a:xfrm>
            <a:off x="1615440" y="2164081"/>
            <a:ext cx="9829800" cy="3047999"/>
          </a:xfrm>
        </p:spPr>
        <p:txBody>
          <a:bodyPr>
            <a:normAutofit fontScale="77500" lnSpcReduction="20000"/>
          </a:bodyPr>
          <a:lstStyle/>
          <a:p>
            <a:r>
              <a:rPr lang="en-GB" dirty="0"/>
              <a:t>You can obtain bees in various ways and at a variety of costs, swarms, nucleus, full colony. Each requires a different approach to getting them going.</a:t>
            </a:r>
          </a:p>
          <a:p>
            <a:r>
              <a:rPr lang="en-GB" dirty="0"/>
              <a:t>You will need various amounts of kit depending on the way you have elected to obtain your bees</a:t>
            </a:r>
          </a:p>
          <a:p>
            <a:r>
              <a:rPr lang="en-GB" dirty="0"/>
              <a:t>You might need extra frames with foundation</a:t>
            </a:r>
          </a:p>
          <a:p>
            <a:r>
              <a:rPr lang="en-GB" dirty="0"/>
              <a:t>You may need a super with frames (or more) if the season is good</a:t>
            </a:r>
          </a:p>
          <a:p>
            <a:r>
              <a:rPr lang="en-GB" dirty="0"/>
              <a:t>You will need a super and feeder if the season is bad</a:t>
            </a:r>
          </a:p>
          <a:p>
            <a:endParaRPr lang="en-GB" dirty="0"/>
          </a:p>
        </p:txBody>
      </p:sp>
    </p:spTree>
    <p:extLst>
      <p:ext uri="{BB962C8B-B14F-4D97-AF65-F5344CB8AC3E}">
        <p14:creationId xmlns:p14="http://schemas.microsoft.com/office/powerpoint/2010/main" val="45480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6E09F-4910-45D6-BDBB-E01DCA9C856D}"/>
              </a:ext>
            </a:extLst>
          </p:cNvPr>
          <p:cNvSpPr>
            <a:spLocks noGrp="1"/>
          </p:cNvSpPr>
          <p:nvPr>
            <p:ph type="title"/>
          </p:nvPr>
        </p:nvSpPr>
        <p:spPr>
          <a:xfrm>
            <a:off x="1297577" y="364968"/>
            <a:ext cx="8730343" cy="1143000"/>
          </a:xfrm>
        </p:spPr>
        <p:txBody>
          <a:bodyPr/>
          <a:lstStyle/>
          <a:p>
            <a:r>
              <a:rPr lang="en-GB" dirty="0"/>
              <a:t>Other useful things</a:t>
            </a:r>
          </a:p>
        </p:txBody>
      </p:sp>
      <p:sp>
        <p:nvSpPr>
          <p:cNvPr id="3" name="Content Placeholder 2">
            <a:extLst>
              <a:ext uri="{FF2B5EF4-FFF2-40B4-BE49-F238E27FC236}">
                <a16:creationId xmlns:a16="http://schemas.microsoft.com/office/drawing/2014/main" id="{B740D4BD-B8A4-452F-920F-3A5F83C76986}"/>
              </a:ext>
            </a:extLst>
          </p:cNvPr>
          <p:cNvSpPr>
            <a:spLocks noGrp="1"/>
          </p:cNvSpPr>
          <p:nvPr>
            <p:ph idx="1"/>
          </p:nvPr>
        </p:nvSpPr>
        <p:spPr>
          <a:xfrm>
            <a:off x="1638300" y="1859281"/>
            <a:ext cx="8915400" cy="4525963"/>
          </a:xfrm>
        </p:spPr>
        <p:txBody>
          <a:bodyPr/>
          <a:lstStyle/>
          <a:p>
            <a:r>
              <a:rPr lang="en-GB" dirty="0"/>
              <a:t>Duct tape or sponge to seal hive when you move it</a:t>
            </a:r>
          </a:p>
          <a:p>
            <a:r>
              <a:rPr lang="en-GB" dirty="0"/>
              <a:t>Straps to hold hive together while moving</a:t>
            </a:r>
          </a:p>
          <a:p>
            <a:r>
              <a:rPr lang="en-GB" dirty="0"/>
              <a:t>Tray or heavy plastic to protect your car</a:t>
            </a:r>
          </a:p>
          <a:p>
            <a:r>
              <a:rPr lang="en-GB" dirty="0"/>
              <a:t>Bricks to hold the roof down when in your apiary</a:t>
            </a:r>
          </a:p>
          <a:p>
            <a:r>
              <a:rPr lang="en-GB" dirty="0"/>
              <a:t>Trug/tool carrier to hold all the bits</a:t>
            </a:r>
          </a:p>
        </p:txBody>
      </p:sp>
    </p:spTree>
    <p:extLst>
      <p:ext uri="{BB962C8B-B14F-4D97-AF65-F5344CB8AC3E}">
        <p14:creationId xmlns:p14="http://schemas.microsoft.com/office/powerpoint/2010/main" val="24707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8630E6-F3CE-4004-B49B-280577F3B6ED}"/>
              </a:ext>
            </a:extLst>
          </p:cNvPr>
          <p:cNvSpPr>
            <a:spLocks noGrp="1"/>
          </p:cNvSpPr>
          <p:nvPr>
            <p:ph type="title"/>
          </p:nvPr>
        </p:nvSpPr>
        <p:spPr>
          <a:xfrm>
            <a:off x="1434737" y="274639"/>
            <a:ext cx="8730343" cy="1143000"/>
          </a:xfrm>
        </p:spPr>
        <p:txBody>
          <a:bodyPr/>
          <a:lstStyle/>
          <a:p>
            <a:r>
              <a:rPr lang="en-GB" dirty="0"/>
              <a:t>Getting the equipment</a:t>
            </a:r>
          </a:p>
        </p:txBody>
      </p:sp>
      <p:sp>
        <p:nvSpPr>
          <p:cNvPr id="6" name="Content Placeholder 5">
            <a:extLst>
              <a:ext uri="{FF2B5EF4-FFF2-40B4-BE49-F238E27FC236}">
                <a16:creationId xmlns:a16="http://schemas.microsoft.com/office/drawing/2014/main" id="{E85F57DA-4047-4F13-990E-ECD0530E62A4}"/>
              </a:ext>
            </a:extLst>
          </p:cNvPr>
          <p:cNvSpPr>
            <a:spLocks noGrp="1"/>
          </p:cNvSpPr>
          <p:nvPr>
            <p:ph idx="1"/>
          </p:nvPr>
        </p:nvSpPr>
        <p:spPr>
          <a:xfrm>
            <a:off x="2351585" y="1417639"/>
            <a:ext cx="8846502" cy="4891406"/>
          </a:xfrm>
        </p:spPr>
        <p:txBody>
          <a:bodyPr>
            <a:normAutofit fontScale="85000" lnSpcReduction="10000"/>
          </a:bodyPr>
          <a:lstStyle/>
          <a:p>
            <a:r>
              <a:rPr lang="en-GB" dirty="0"/>
              <a:t>Thornes</a:t>
            </a:r>
          </a:p>
          <a:p>
            <a:r>
              <a:rPr lang="en-GB" dirty="0"/>
              <a:t>Claro Bees (RHS Harlow </a:t>
            </a:r>
            <a:r>
              <a:rPr lang="en-GB" dirty="0" err="1"/>
              <a:t>Carr</a:t>
            </a:r>
            <a:r>
              <a:rPr lang="en-GB" dirty="0"/>
              <a:t>, Harrogate SAT A.M. only)</a:t>
            </a:r>
          </a:p>
          <a:p>
            <a:r>
              <a:rPr lang="en-GB" dirty="0" err="1"/>
              <a:t>Abelo</a:t>
            </a:r>
            <a:r>
              <a:rPr lang="en-GB" dirty="0"/>
              <a:t> (A1079 to Hull, </a:t>
            </a:r>
            <a:r>
              <a:rPr lang="en-GB" dirty="0" err="1"/>
              <a:t>Dunnington</a:t>
            </a:r>
            <a:r>
              <a:rPr lang="en-GB" dirty="0"/>
              <a:t>, York)</a:t>
            </a:r>
          </a:p>
          <a:p>
            <a:r>
              <a:rPr lang="en-GB" dirty="0" err="1"/>
              <a:t>Maisemore</a:t>
            </a:r>
            <a:endParaRPr lang="en-GB" dirty="0"/>
          </a:p>
          <a:p>
            <a:r>
              <a:rPr lang="en-GB" dirty="0"/>
              <a:t>Bee Equipment</a:t>
            </a:r>
          </a:p>
          <a:p>
            <a:r>
              <a:rPr lang="en-GB" dirty="0"/>
              <a:t>Plus many more</a:t>
            </a:r>
          </a:p>
          <a:p>
            <a:r>
              <a:rPr lang="en-GB" dirty="0"/>
              <a:t>Association has a 12% discount arranged with </a:t>
            </a:r>
            <a:r>
              <a:rPr lang="en-GB" dirty="0" err="1"/>
              <a:t>Abelo</a:t>
            </a:r>
            <a:r>
              <a:rPr lang="en-GB" dirty="0"/>
              <a:t> on internet purchases (discount code </a:t>
            </a:r>
            <a:r>
              <a:rPr lang="en-GB"/>
              <a:t>required, click </a:t>
            </a:r>
            <a:r>
              <a:rPr lang="en-GB" dirty="0"/>
              <a:t>and collect very good)    </a:t>
            </a:r>
          </a:p>
          <a:p>
            <a:r>
              <a:rPr lang="en-GB" dirty="0"/>
              <a:t>Compare prices with delivery and quality before you choose</a:t>
            </a:r>
          </a:p>
          <a:p>
            <a:pPr lvl="1"/>
            <a:endParaRPr lang="en-GB" dirty="0"/>
          </a:p>
          <a:p>
            <a:endParaRPr lang="en-GB" dirty="0"/>
          </a:p>
        </p:txBody>
      </p:sp>
    </p:spTree>
    <p:extLst>
      <p:ext uri="{BB962C8B-B14F-4D97-AF65-F5344CB8AC3E}">
        <p14:creationId xmlns:p14="http://schemas.microsoft.com/office/powerpoint/2010/main" val="24497069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49364" y="335783"/>
            <a:ext cx="8293271" cy="1021735"/>
          </a:xfrm>
        </p:spPr>
        <p:txBody>
          <a:bodyPr/>
          <a:lstStyle/>
          <a:p>
            <a:r>
              <a:rPr lang="en-GB" dirty="0"/>
              <a:t>Reminder--Books for beginners</a:t>
            </a:r>
          </a:p>
        </p:txBody>
      </p:sp>
      <p:sp>
        <p:nvSpPr>
          <p:cNvPr id="61443" name="Rectangle 3"/>
          <p:cNvSpPr>
            <a:spLocks noGrp="1" noChangeArrowheads="1"/>
          </p:cNvSpPr>
          <p:nvPr>
            <p:ph type="body" sz="half" idx="4294967295"/>
          </p:nvPr>
        </p:nvSpPr>
        <p:spPr>
          <a:xfrm>
            <a:off x="1803065" y="1244600"/>
            <a:ext cx="9582150" cy="5277617"/>
          </a:xfrm>
        </p:spPr>
        <p:txBody>
          <a:bodyPr>
            <a:noAutofit/>
          </a:bodyPr>
          <a:lstStyle/>
          <a:p>
            <a:pPr marL="547688" indent="-411163">
              <a:lnSpc>
                <a:spcPct val="90000"/>
              </a:lnSpc>
            </a:pPr>
            <a:r>
              <a:rPr lang="en-GB" sz="2800" b="1" dirty="0"/>
              <a:t>BBKA Guide to Beekeeping 2</a:t>
            </a:r>
            <a:r>
              <a:rPr lang="en-GB" sz="2800" b="1" baseline="30000" dirty="0"/>
              <a:t>nd</a:t>
            </a:r>
            <a:r>
              <a:rPr lang="en-GB" sz="2800" b="1" dirty="0"/>
              <a:t> ed</a:t>
            </a:r>
          </a:p>
          <a:p>
            <a:pPr marL="547688" indent="-411163">
              <a:lnSpc>
                <a:spcPct val="90000"/>
              </a:lnSpc>
            </a:pPr>
            <a:r>
              <a:rPr lang="en-GB" sz="2800" b="1" dirty="0"/>
              <a:t>BBKA Healthy Hive guide </a:t>
            </a:r>
          </a:p>
          <a:p>
            <a:pPr marL="547688" indent="-411163">
              <a:lnSpc>
                <a:spcPct val="90000"/>
              </a:lnSpc>
            </a:pPr>
            <a:r>
              <a:rPr lang="en-GB" sz="2800" b="1" dirty="0"/>
              <a:t>Haynes Bee Manual *****</a:t>
            </a:r>
          </a:p>
          <a:p>
            <a:pPr marL="547688" indent="-411163">
              <a:lnSpc>
                <a:spcPct val="90000"/>
              </a:lnSpc>
            </a:pPr>
            <a:r>
              <a:rPr lang="en-GB" sz="2800" b="1" dirty="0"/>
              <a:t>Practical Beekeeping – Clive De </a:t>
            </a:r>
            <a:r>
              <a:rPr lang="en-GB" sz="2800" b="1" dirty="0" err="1"/>
              <a:t>Bruyn</a:t>
            </a:r>
            <a:endParaRPr lang="en-GB" sz="2800" b="1" u="sng" dirty="0"/>
          </a:p>
          <a:p>
            <a:pPr marL="547688" indent="-411163">
              <a:lnSpc>
                <a:spcPct val="90000"/>
              </a:lnSpc>
            </a:pPr>
            <a:r>
              <a:rPr lang="en-GB" sz="2800" b="1" dirty="0"/>
              <a:t>Guide to Bees and Honey- Ted Hooper ****</a:t>
            </a:r>
          </a:p>
          <a:p>
            <a:pPr marL="547688" indent="-411163">
              <a:lnSpc>
                <a:spcPct val="90000"/>
              </a:lnSpc>
            </a:pPr>
            <a:r>
              <a:rPr lang="en-GB" sz="2800" b="1" dirty="0"/>
              <a:t>The Complete Guide to Beekeeping – Jeremy Evans </a:t>
            </a:r>
          </a:p>
          <a:p>
            <a:pPr marL="547688" indent="-411163">
              <a:lnSpc>
                <a:spcPct val="90000"/>
              </a:lnSpc>
            </a:pPr>
            <a:r>
              <a:rPr lang="en-GB" sz="2800" b="1" dirty="0"/>
              <a:t>Teach Yourself Beekeeping – Adrian &amp; Clare Waring </a:t>
            </a:r>
          </a:p>
          <a:p>
            <a:pPr marL="547688" indent="-411163">
              <a:lnSpc>
                <a:spcPct val="90000"/>
              </a:lnSpc>
            </a:pPr>
            <a:r>
              <a:rPr lang="en-GB" sz="2800" b="1" dirty="0"/>
              <a:t>BBKA special editions</a:t>
            </a:r>
          </a:p>
          <a:p>
            <a:pPr marL="547688" indent="-411163">
              <a:lnSpc>
                <a:spcPct val="90000"/>
              </a:lnSpc>
            </a:pPr>
            <a:r>
              <a:rPr lang="en-GB" sz="2800" b="1" dirty="0"/>
              <a:t>BBKA News –monthly - free for all BBKA members</a:t>
            </a:r>
          </a:p>
          <a:p>
            <a:pPr marL="547688" indent="-411163">
              <a:lnSpc>
                <a:spcPct val="90000"/>
              </a:lnSpc>
            </a:pPr>
            <a:r>
              <a:rPr lang="en-GB" sz="2800" b="1" dirty="0" err="1"/>
              <a:t>BeeCraft</a:t>
            </a:r>
            <a:r>
              <a:rPr lang="en-GB" sz="2800" b="1" dirty="0"/>
              <a:t> Beekeeping Magazine – monthly subscription</a:t>
            </a:r>
          </a:p>
          <a:p>
            <a:pPr marL="547688" indent="-411163">
              <a:lnSpc>
                <a:spcPct val="90000"/>
              </a:lnSpc>
            </a:pPr>
            <a:r>
              <a:rPr lang="en-GB" sz="2800" b="1" dirty="0"/>
              <a:t>Plenty of beekeeping books available from Northern bee books</a:t>
            </a:r>
          </a:p>
          <a:p>
            <a:pPr marL="136525" indent="0">
              <a:lnSpc>
                <a:spcPct val="90000"/>
              </a:lnSpc>
              <a:buNone/>
            </a:pPr>
            <a:endParaRPr lang="en-GB" sz="2800" b="1" dirty="0"/>
          </a:p>
          <a:p>
            <a:pPr marL="547688" indent="-411163">
              <a:lnSpc>
                <a:spcPct val="90000"/>
              </a:lnSpc>
              <a:buNone/>
            </a:pPr>
            <a:r>
              <a:rPr lang="en-GB" sz="2800" b="1" dirty="0"/>
              <a:t>	</a:t>
            </a:r>
            <a:endParaRPr lang="en-GB" sz="2800" b="1" dirty="0">
              <a:solidFill>
                <a:srgbClr val="F4F3F6"/>
              </a:solidFill>
            </a:endParaRPr>
          </a:p>
          <a:p>
            <a:pPr marL="547688" indent="-411163">
              <a:lnSpc>
                <a:spcPct val="90000"/>
              </a:lnSpc>
              <a:buNone/>
            </a:pPr>
            <a:endParaRPr lang="en-GB" sz="2800" b="1" dirty="0">
              <a:solidFill>
                <a:srgbClr val="F4F3F6"/>
              </a:solidFill>
            </a:endParaRPr>
          </a:p>
          <a:p>
            <a:pPr marL="547688" indent="-411163">
              <a:lnSpc>
                <a:spcPct val="90000"/>
              </a:lnSpc>
              <a:buNone/>
            </a:pPr>
            <a:endParaRPr lang="en-GB" b="1" u="sng" dirty="0">
              <a:solidFill>
                <a:srgbClr val="F4F3F6"/>
              </a:solidFill>
            </a:endParaRPr>
          </a:p>
          <a:p>
            <a:pPr marL="547688" indent="-411163">
              <a:lnSpc>
                <a:spcPct val="90000"/>
              </a:lnSpc>
              <a:buNone/>
            </a:pPr>
            <a:endParaRPr lang="en-GB" b="1" dirty="0">
              <a:solidFill>
                <a:srgbClr val="F4F3F6"/>
              </a:solidFill>
            </a:endParaRPr>
          </a:p>
          <a:p>
            <a:pPr marL="868363" lvl="1" indent="-282575">
              <a:lnSpc>
                <a:spcPct val="90000"/>
              </a:lnSpc>
              <a:buNone/>
            </a:pPr>
            <a:endParaRPr lang="en-GB" b="1" dirty="0">
              <a:solidFill>
                <a:srgbClr val="F4F3F6"/>
              </a:solidFill>
            </a:endParaRPr>
          </a:p>
          <a:p>
            <a:pPr marL="868363" lvl="1" indent="-282575">
              <a:lnSpc>
                <a:spcPct val="90000"/>
              </a:lnSpc>
              <a:buNone/>
            </a:pPr>
            <a:endParaRPr lang="en-GB" b="1" dirty="0">
              <a:solidFill>
                <a:srgbClr val="F4F3F6"/>
              </a:solidFill>
            </a:endParaRPr>
          </a:p>
        </p:txBody>
      </p:sp>
    </p:spTree>
    <p:extLst>
      <p:ext uri="{BB962C8B-B14F-4D97-AF65-F5344CB8AC3E}">
        <p14:creationId xmlns:p14="http://schemas.microsoft.com/office/powerpoint/2010/main" val="3712365942"/>
      </p:ext>
    </p:extLst>
  </p:cSld>
  <p:clrMapOvr>
    <a:masterClrMapping/>
  </p:clrMapOvr>
  <p:transition>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E708D-E3F5-40A0-ACBF-12CBE9F811D6}"/>
              </a:ext>
            </a:extLst>
          </p:cNvPr>
          <p:cNvSpPr>
            <a:spLocks noGrp="1"/>
          </p:cNvSpPr>
          <p:nvPr>
            <p:ph type="title"/>
          </p:nvPr>
        </p:nvSpPr>
        <p:spPr>
          <a:xfrm>
            <a:off x="1730828" y="377581"/>
            <a:ext cx="8730343" cy="1143000"/>
          </a:xfrm>
        </p:spPr>
        <p:txBody>
          <a:bodyPr/>
          <a:lstStyle/>
          <a:p>
            <a:r>
              <a:rPr lang="en-GB" dirty="0"/>
              <a:t>Next Time</a:t>
            </a:r>
          </a:p>
        </p:txBody>
      </p:sp>
      <p:sp>
        <p:nvSpPr>
          <p:cNvPr id="3" name="Content Placeholder 2">
            <a:extLst>
              <a:ext uri="{FF2B5EF4-FFF2-40B4-BE49-F238E27FC236}">
                <a16:creationId xmlns:a16="http://schemas.microsoft.com/office/drawing/2014/main" id="{E98233BA-613E-4FE1-A860-F517BEEB2FE4}"/>
              </a:ext>
            </a:extLst>
          </p:cNvPr>
          <p:cNvSpPr>
            <a:spLocks noGrp="1"/>
          </p:cNvSpPr>
          <p:nvPr>
            <p:ph idx="1"/>
          </p:nvPr>
        </p:nvSpPr>
        <p:spPr>
          <a:xfrm>
            <a:off x="609599" y="1828726"/>
            <a:ext cx="10972800" cy="4525963"/>
          </a:xfrm>
        </p:spPr>
        <p:txBody>
          <a:bodyPr>
            <a:normAutofit lnSpcReduction="10000"/>
          </a:bodyPr>
          <a:lstStyle/>
          <a:p>
            <a:r>
              <a:rPr lang="en-GB" dirty="0"/>
              <a:t>Revision</a:t>
            </a:r>
          </a:p>
          <a:p>
            <a:pPr lvl="1"/>
            <a:r>
              <a:rPr lang="en-GB" dirty="0"/>
              <a:t>Please make a note of any thing you think of during the week </a:t>
            </a:r>
            <a:r>
              <a:rPr lang="en-GB"/>
              <a:t>that you </a:t>
            </a:r>
            <a:r>
              <a:rPr lang="en-GB" dirty="0"/>
              <a:t>would like clarified/revised</a:t>
            </a:r>
          </a:p>
          <a:p>
            <a:pPr lvl="1"/>
            <a:r>
              <a:rPr lang="en-GB" dirty="0"/>
              <a:t>There are no stupid questions</a:t>
            </a:r>
          </a:p>
          <a:p>
            <a:pPr lvl="1"/>
            <a:r>
              <a:rPr lang="en-GB" dirty="0"/>
              <a:t>There may be some dodgy answers!</a:t>
            </a:r>
          </a:p>
          <a:p>
            <a:r>
              <a:rPr lang="en-GB" dirty="0"/>
              <a:t>Introduction to honey and hive products</a:t>
            </a:r>
          </a:p>
          <a:p>
            <a:r>
              <a:rPr lang="en-GB" dirty="0"/>
              <a:t>How to access Association loan equipment</a:t>
            </a:r>
          </a:p>
          <a:p>
            <a:r>
              <a:rPr lang="en-GB" dirty="0"/>
              <a:t>Location of practical sessions</a:t>
            </a:r>
          </a:p>
          <a:p>
            <a:r>
              <a:rPr lang="en-GB" dirty="0"/>
              <a:t>Future progression in beekeeping expertise </a:t>
            </a:r>
          </a:p>
        </p:txBody>
      </p:sp>
    </p:spTree>
    <p:extLst>
      <p:ext uri="{BB962C8B-B14F-4D97-AF65-F5344CB8AC3E}">
        <p14:creationId xmlns:p14="http://schemas.microsoft.com/office/powerpoint/2010/main" val="756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B9792-2916-461D-9243-C6515DA84A2D}"/>
              </a:ext>
            </a:extLst>
          </p:cNvPr>
          <p:cNvSpPr>
            <a:spLocks noGrp="1"/>
          </p:cNvSpPr>
          <p:nvPr>
            <p:ph type="title"/>
          </p:nvPr>
        </p:nvSpPr>
        <p:spPr>
          <a:xfrm>
            <a:off x="1434737" y="513558"/>
            <a:ext cx="8730343" cy="1143000"/>
          </a:xfrm>
        </p:spPr>
        <p:txBody>
          <a:bodyPr/>
          <a:lstStyle/>
          <a:p>
            <a:r>
              <a:rPr lang="en-GB" dirty="0"/>
              <a:t>Your Apiary</a:t>
            </a:r>
          </a:p>
        </p:txBody>
      </p:sp>
      <p:sp>
        <p:nvSpPr>
          <p:cNvPr id="3" name="Content Placeholder 2">
            <a:extLst>
              <a:ext uri="{FF2B5EF4-FFF2-40B4-BE49-F238E27FC236}">
                <a16:creationId xmlns:a16="http://schemas.microsoft.com/office/drawing/2014/main" id="{7338F64E-A213-4021-A072-C46B0E37DD4D}"/>
              </a:ext>
            </a:extLst>
          </p:cNvPr>
          <p:cNvSpPr>
            <a:spLocks noGrp="1"/>
          </p:cNvSpPr>
          <p:nvPr>
            <p:ph idx="1"/>
          </p:nvPr>
        </p:nvSpPr>
        <p:spPr>
          <a:xfrm>
            <a:off x="780718" y="1818479"/>
            <a:ext cx="6420182" cy="4525963"/>
          </a:xfrm>
        </p:spPr>
        <p:txBody>
          <a:bodyPr>
            <a:normAutofit fontScale="92500" lnSpcReduction="10000"/>
          </a:bodyPr>
          <a:lstStyle/>
          <a:p>
            <a:r>
              <a:rPr lang="en-GB" dirty="0"/>
              <a:t>What area have you got available?</a:t>
            </a:r>
          </a:p>
          <a:p>
            <a:r>
              <a:rPr lang="en-GB" dirty="0"/>
              <a:t>Does it belong to you?</a:t>
            </a:r>
          </a:p>
          <a:p>
            <a:pPr lvl="1"/>
            <a:r>
              <a:rPr lang="en-GB" dirty="0"/>
              <a:t>Restrictions</a:t>
            </a:r>
          </a:p>
          <a:p>
            <a:pPr lvl="1"/>
            <a:r>
              <a:rPr lang="en-GB" dirty="0"/>
              <a:t>Longevity</a:t>
            </a:r>
          </a:p>
          <a:p>
            <a:r>
              <a:rPr lang="en-GB" dirty="0"/>
              <a:t>How many colonies will you have now/future?</a:t>
            </a:r>
          </a:p>
          <a:p>
            <a:r>
              <a:rPr lang="en-GB" dirty="0"/>
              <a:t>Access?</a:t>
            </a:r>
          </a:p>
          <a:p>
            <a:r>
              <a:rPr lang="en-GB" dirty="0"/>
              <a:t>Ground conditions?</a:t>
            </a:r>
          </a:p>
          <a:p>
            <a:r>
              <a:rPr lang="en-GB" dirty="0"/>
              <a:t>Consistent water supply</a:t>
            </a:r>
          </a:p>
          <a:p>
            <a:pPr marL="0" indent="0">
              <a:buNone/>
            </a:pPr>
            <a:endParaRPr lang="en-GB" dirty="0"/>
          </a:p>
        </p:txBody>
      </p:sp>
      <p:pic>
        <p:nvPicPr>
          <p:cNvPr id="6" name="Picture 5" descr="A picture containing tree, outdoor, park, stack&#10;&#10;Description automatically generated">
            <a:extLst>
              <a:ext uri="{FF2B5EF4-FFF2-40B4-BE49-F238E27FC236}">
                <a16:creationId xmlns:a16="http://schemas.microsoft.com/office/drawing/2014/main" id="{3B5E0A3B-234F-40E4-B477-08CD61B31E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1300" y="1818479"/>
            <a:ext cx="5219700" cy="3920490"/>
          </a:xfrm>
          <a:prstGeom prst="rect">
            <a:avLst/>
          </a:prstGeom>
        </p:spPr>
      </p:pic>
    </p:spTree>
    <p:extLst>
      <p:ext uri="{BB962C8B-B14F-4D97-AF65-F5344CB8AC3E}">
        <p14:creationId xmlns:p14="http://schemas.microsoft.com/office/powerpoint/2010/main" val="353723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502D4-5619-4D8F-88DB-A8BD7494AB70}"/>
              </a:ext>
            </a:extLst>
          </p:cNvPr>
          <p:cNvSpPr>
            <a:spLocks noGrp="1"/>
          </p:cNvSpPr>
          <p:nvPr>
            <p:ph type="title"/>
          </p:nvPr>
        </p:nvSpPr>
        <p:spPr>
          <a:xfrm>
            <a:off x="1537607" y="296388"/>
            <a:ext cx="8730343" cy="1143000"/>
          </a:xfrm>
        </p:spPr>
        <p:txBody>
          <a:bodyPr/>
          <a:lstStyle/>
          <a:p>
            <a:r>
              <a:rPr lang="en-GB" dirty="0"/>
              <a:t>Your Apiary</a:t>
            </a:r>
          </a:p>
        </p:txBody>
      </p:sp>
      <p:sp>
        <p:nvSpPr>
          <p:cNvPr id="3" name="Content Placeholder 2">
            <a:extLst>
              <a:ext uri="{FF2B5EF4-FFF2-40B4-BE49-F238E27FC236}">
                <a16:creationId xmlns:a16="http://schemas.microsoft.com/office/drawing/2014/main" id="{C262484F-8B3B-45AD-A1F3-AD90C4CAA22F}"/>
              </a:ext>
            </a:extLst>
          </p:cNvPr>
          <p:cNvSpPr>
            <a:spLocks noGrp="1"/>
          </p:cNvSpPr>
          <p:nvPr>
            <p:ph sz="half" idx="1"/>
          </p:nvPr>
        </p:nvSpPr>
        <p:spPr>
          <a:xfrm>
            <a:off x="172278" y="1600201"/>
            <a:ext cx="5822122" cy="4525963"/>
          </a:xfrm>
        </p:spPr>
        <p:txBody>
          <a:bodyPr>
            <a:normAutofit lnSpcReduction="10000"/>
          </a:bodyPr>
          <a:lstStyle/>
          <a:p>
            <a:pPr marL="0" indent="0" algn="ctr">
              <a:buNone/>
            </a:pPr>
            <a:r>
              <a:rPr lang="en-GB" sz="3200" b="1" dirty="0"/>
              <a:t>Do</a:t>
            </a:r>
          </a:p>
          <a:p>
            <a:r>
              <a:rPr lang="en-GB" dirty="0"/>
              <a:t>Position hives where they can get some sun</a:t>
            </a:r>
          </a:p>
          <a:p>
            <a:r>
              <a:rPr lang="en-GB" dirty="0"/>
              <a:t>Ensure that they are positioned to prevent drifting</a:t>
            </a:r>
          </a:p>
          <a:p>
            <a:r>
              <a:rPr lang="en-GB" dirty="0"/>
              <a:t>Leave space for swarm control</a:t>
            </a:r>
          </a:p>
          <a:p>
            <a:r>
              <a:rPr lang="en-GB" dirty="0"/>
              <a:t>Have spare hive stands</a:t>
            </a:r>
          </a:p>
          <a:p>
            <a:r>
              <a:rPr lang="en-GB" dirty="0"/>
              <a:t>Have some surrounds that protect the hives</a:t>
            </a:r>
          </a:p>
          <a:p>
            <a:r>
              <a:rPr lang="en-GB" dirty="0"/>
              <a:t>Consistent supply of water</a:t>
            </a:r>
          </a:p>
          <a:p>
            <a:pPr lvl="1"/>
            <a:endParaRPr lang="en-GB" dirty="0"/>
          </a:p>
        </p:txBody>
      </p:sp>
      <p:sp>
        <p:nvSpPr>
          <p:cNvPr id="4" name="Content Placeholder 3">
            <a:extLst>
              <a:ext uri="{FF2B5EF4-FFF2-40B4-BE49-F238E27FC236}">
                <a16:creationId xmlns:a16="http://schemas.microsoft.com/office/drawing/2014/main" id="{60BD58FA-44F6-45D7-A6F5-347B7578DC34}"/>
              </a:ext>
            </a:extLst>
          </p:cNvPr>
          <p:cNvSpPr>
            <a:spLocks noGrp="1"/>
          </p:cNvSpPr>
          <p:nvPr>
            <p:ph sz="half" idx="2"/>
          </p:nvPr>
        </p:nvSpPr>
        <p:spPr>
          <a:xfrm>
            <a:off x="6197600" y="1600201"/>
            <a:ext cx="5822122" cy="4525963"/>
          </a:xfrm>
        </p:spPr>
        <p:txBody>
          <a:bodyPr>
            <a:normAutofit lnSpcReduction="10000"/>
          </a:bodyPr>
          <a:lstStyle/>
          <a:p>
            <a:pPr marL="0" indent="0" algn="ctr">
              <a:buNone/>
            </a:pPr>
            <a:r>
              <a:rPr lang="en-GB" sz="3200" b="1" dirty="0"/>
              <a:t>Don’t</a:t>
            </a:r>
          </a:p>
          <a:p>
            <a:r>
              <a:rPr lang="en-GB" dirty="0"/>
              <a:t>Put hives directly under trees</a:t>
            </a:r>
          </a:p>
          <a:p>
            <a:r>
              <a:rPr lang="en-GB" dirty="0"/>
              <a:t>Crowd the colonies together</a:t>
            </a:r>
          </a:p>
          <a:p>
            <a:r>
              <a:rPr lang="en-GB" dirty="0"/>
              <a:t>Position near public path</a:t>
            </a:r>
          </a:p>
          <a:p>
            <a:r>
              <a:rPr lang="en-GB" dirty="0"/>
              <a:t>Position where your hives are obvious</a:t>
            </a:r>
          </a:p>
          <a:p>
            <a:r>
              <a:rPr lang="en-GB" dirty="0"/>
              <a:t>Where access is difficult</a:t>
            </a:r>
          </a:p>
          <a:p>
            <a:r>
              <a:rPr lang="en-GB" dirty="0"/>
              <a:t>Where you have no place to store kit</a:t>
            </a:r>
          </a:p>
          <a:p>
            <a:r>
              <a:rPr lang="en-GB" dirty="0"/>
              <a:t>Where there is no water</a:t>
            </a:r>
          </a:p>
          <a:p>
            <a:endParaRPr lang="en-GB" dirty="0"/>
          </a:p>
        </p:txBody>
      </p:sp>
    </p:spTree>
    <p:extLst>
      <p:ext uri="{BB962C8B-B14F-4D97-AF65-F5344CB8AC3E}">
        <p14:creationId xmlns:p14="http://schemas.microsoft.com/office/powerpoint/2010/main" val="246207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685173-5230-4490-86B2-C845630E5C73}"/>
              </a:ext>
            </a:extLst>
          </p:cNvPr>
          <p:cNvSpPr>
            <a:spLocks noGrp="1"/>
          </p:cNvSpPr>
          <p:nvPr>
            <p:ph type="title"/>
          </p:nvPr>
        </p:nvSpPr>
        <p:spPr>
          <a:xfrm>
            <a:off x="2852057" y="342108"/>
            <a:ext cx="8730343" cy="1143000"/>
          </a:xfrm>
        </p:spPr>
        <p:txBody>
          <a:bodyPr anchor="ctr">
            <a:normAutofit/>
          </a:bodyPr>
          <a:lstStyle/>
          <a:p>
            <a:r>
              <a:rPr lang="en-GB" dirty="0"/>
              <a:t>Apiary Maintenance</a:t>
            </a:r>
          </a:p>
        </p:txBody>
      </p:sp>
      <p:sp>
        <p:nvSpPr>
          <p:cNvPr id="6" name="Content Placeholder 5">
            <a:extLst>
              <a:ext uri="{FF2B5EF4-FFF2-40B4-BE49-F238E27FC236}">
                <a16:creationId xmlns:a16="http://schemas.microsoft.com/office/drawing/2014/main" id="{1C5FAD78-7BE3-4F96-9074-6557C6896FD0}"/>
              </a:ext>
            </a:extLst>
          </p:cNvPr>
          <p:cNvSpPr>
            <a:spLocks noGrp="1"/>
          </p:cNvSpPr>
          <p:nvPr>
            <p:ph sz="half" idx="1"/>
          </p:nvPr>
        </p:nvSpPr>
        <p:spPr>
          <a:xfrm>
            <a:off x="609600" y="1600201"/>
            <a:ext cx="5384800" cy="4525963"/>
          </a:xfrm>
        </p:spPr>
        <p:txBody>
          <a:bodyPr>
            <a:normAutofit/>
          </a:bodyPr>
          <a:lstStyle/>
          <a:p>
            <a:pPr>
              <a:lnSpc>
                <a:spcPct val="90000"/>
              </a:lnSpc>
            </a:pPr>
            <a:r>
              <a:rPr lang="en-GB" sz="2400"/>
              <a:t>Hedges and fences will need occasional attention</a:t>
            </a:r>
          </a:p>
          <a:p>
            <a:pPr lvl="1">
              <a:lnSpc>
                <a:spcPct val="90000"/>
              </a:lnSpc>
            </a:pPr>
            <a:r>
              <a:rPr lang="en-GB" dirty="0"/>
              <a:t>Position hives so that there is space between hive and obstruction</a:t>
            </a:r>
            <a:endParaRPr lang="en-GB"/>
          </a:p>
          <a:p>
            <a:pPr lvl="1">
              <a:lnSpc>
                <a:spcPct val="90000"/>
              </a:lnSpc>
            </a:pPr>
            <a:r>
              <a:rPr lang="en-GB" dirty="0"/>
              <a:t>Do the maintenance in the winter</a:t>
            </a:r>
            <a:endParaRPr lang="en-GB"/>
          </a:p>
          <a:p>
            <a:pPr>
              <a:lnSpc>
                <a:spcPct val="90000"/>
              </a:lnSpc>
            </a:pPr>
            <a:r>
              <a:rPr lang="en-GB" sz="2400"/>
              <a:t>Bees are very sensitive to vibration</a:t>
            </a:r>
          </a:p>
          <a:p>
            <a:pPr lvl="1">
              <a:lnSpc>
                <a:spcPct val="90000"/>
              </a:lnSpc>
            </a:pPr>
            <a:r>
              <a:rPr lang="en-GB" dirty="0"/>
              <a:t>Mowing and strimming will cause a reaction</a:t>
            </a:r>
            <a:endParaRPr lang="en-GB"/>
          </a:p>
          <a:p>
            <a:pPr>
              <a:lnSpc>
                <a:spcPct val="90000"/>
              </a:lnSpc>
            </a:pPr>
            <a:r>
              <a:rPr lang="en-GB" sz="2400"/>
              <a:t>Hive stands last longer on slabs or on ground cover</a:t>
            </a:r>
          </a:p>
          <a:p>
            <a:pPr marL="457200" lvl="1" indent="0">
              <a:lnSpc>
                <a:spcPct val="90000"/>
              </a:lnSpc>
              <a:buNone/>
            </a:pPr>
            <a:r>
              <a:rPr lang="en-GB" dirty="0"/>
              <a:t>		</a:t>
            </a:r>
            <a:endParaRPr lang="en-GB"/>
          </a:p>
        </p:txBody>
      </p:sp>
      <p:pic>
        <p:nvPicPr>
          <p:cNvPr id="4" name="Picture 3" descr="A picture containing tree, outdoor, grass, outdoor object&#10;&#10;Description automatically generated">
            <a:extLst>
              <a:ext uri="{FF2B5EF4-FFF2-40B4-BE49-F238E27FC236}">
                <a16:creationId xmlns:a16="http://schemas.microsoft.com/office/drawing/2014/main" id="{5E18379D-B1F4-40A0-A402-847CA4ECCAA6}"/>
              </a:ext>
            </a:extLst>
          </p:cNvPr>
          <p:cNvPicPr>
            <a:picLocks noChangeAspect="1"/>
          </p:cNvPicPr>
          <p:nvPr/>
        </p:nvPicPr>
        <p:blipFill rotWithShape="1">
          <a:blip r:embed="rId3">
            <a:extLst>
              <a:ext uri="{28A0092B-C50C-407E-A947-70E740481C1C}">
                <a14:useLocalDpi xmlns:a14="http://schemas.microsoft.com/office/drawing/2010/main" val="0"/>
              </a:ext>
            </a:extLst>
          </a:blip>
          <a:srcRect r="10771" b="3"/>
          <a:stretch/>
        </p:blipFill>
        <p:spPr>
          <a:xfrm>
            <a:off x="6197600" y="1600201"/>
            <a:ext cx="5384800" cy="4525963"/>
          </a:xfrm>
          <a:prstGeom prst="rect">
            <a:avLst/>
          </a:prstGeom>
          <a:noFill/>
        </p:spPr>
      </p:pic>
    </p:spTree>
    <p:extLst>
      <p:ext uri="{BB962C8B-B14F-4D97-AF65-F5344CB8AC3E}">
        <p14:creationId xmlns:p14="http://schemas.microsoft.com/office/powerpoint/2010/main" val="296535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0D7BC7-0B06-41A3-AD15-E970A7241566}"/>
              </a:ext>
            </a:extLst>
          </p:cNvPr>
          <p:cNvSpPr>
            <a:spLocks noGrp="1"/>
          </p:cNvSpPr>
          <p:nvPr>
            <p:ph type="title"/>
          </p:nvPr>
        </p:nvSpPr>
        <p:spPr>
          <a:xfrm>
            <a:off x="1674949" y="353538"/>
            <a:ext cx="8730343" cy="1143000"/>
          </a:xfrm>
        </p:spPr>
        <p:txBody>
          <a:bodyPr/>
          <a:lstStyle/>
          <a:p>
            <a:r>
              <a:rPr lang="en-GB" dirty="0"/>
              <a:t>Garden apiary?</a:t>
            </a:r>
          </a:p>
        </p:txBody>
      </p:sp>
      <p:sp>
        <p:nvSpPr>
          <p:cNvPr id="7" name="Content Placeholder 6">
            <a:extLst>
              <a:ext uri="{FF2B5EF4-FFF2-40B4-BE49-F238E27FC236}">
                <a16:creationId xmlns:a16="http://schemas.microsoft.com/office/drawing/2014/main" id="{32DA0ED2-93DB-4962-91BF-F0DDA8BEE66C}"/>
              </a:ext>
            </a:extLst>
          </p:cNvPr>
          <p:cNvSpPr>
            <a:spLocks noGrp="1"/>
          </p:cNvSpPr>
          <p:nvPr>
            <p:ph sz="half" idx="1"/>
          </p:nvPr>
        </p:nvSpPr>
        <p:spPr>
          <a:xfrm>
            <a:off x="609600" y="1600201"/>
            <a:ext cx="5273040" cy="3977639"/>
          </a:xfrm>
        </p:spPr>
        <p:txBody>
          <a:bodyPr>
            <a:noAutofit/>
          </a:bodyPr>
          <a:lstStyle/>
          <a:p>
            <a:pPr marL="0" indent="0" algn="ctr">
              <a:buNone/>
            </a:pPr>
            <a:r>
              <a:rPr lang="en-GB" sz="3200" dirty="0"/>
              <a:t>Positives</a:t>
            </a:r>
          </a:p>
          <a:p>
            <a:r>
              <a:rPr lang="en-GB" sz="3200" dirty="0"/>
              <a:t>Easy access to the bees</a:t>
            </a:r>
          </a:p>
          <a:p>
            <a:r>
              <a:rPr lang="en-GB" sz="3200" dirty="0"/>
              <a:t>Kit in shed or garage</a:t>
            </a:r>
          </a:p>
          <a:p>
            <a:r>
              <a:rPr lang="en-GB" sz="3200" dirty="0"/>
              <a:t>Your private land</a:t>
            </a:r>
          </a:p>
          <a:p>
            <a:r>
              <a:rPr lang="en-GB" sz="3200" dirty="0"/>
              <a:t>Likely to be secure</a:t>
            </a:r>
          </a:p>
          <a:p>
            <a:r>
              <a:rPr lang="en-GB" sz="3200" dirty="0"/>
              <a:t>Water source under your control</a:t>
            </a:r>
          </a:p>
        </p:txBody>
      </p:sp>
      <p:sp>
        <p:nvSpPr>
          <p:cNvPr id="8" name="Content Placeholder 7">
            <a:extLst>
              <a:ext uri="{FF2B5EF4-FFF2-40B4-BE49-F238E27FC236}">
                <a16:creationId xmlns:a16="http://schemas.microsoft.com/office/drawing/2014/main" id="{DF97C0A5-80AA-4B3D-846A-52602E278D26}"/>
              </a:ext>
            </a:extLst>
          </p:cNvPr>
          <p:cNvSpPr>
            <a:spLocks noGrp="1"/>
          </p:cNvSpPr>
          <p:nvPr>
            <p:ph sz="half" idx="2"/>
          </p:nvPr>
        </p:nvSpPr>
        <p:spPr/>
        <p:txBody>
          <a:bodyPr>
            <a:normAutofit lnSpcReduction="10000"/>
          </a:bodyPr>
          <a:lstStyle/>
          <a:p>
            <a:pPr marL="0" indent="0" algn="ctr">
              <a:buNone/>
            </a:pPr>
            <a:r>
              <a:rPr lang="en-GB" sz="3200" dirty="0"/>
              <a:t>Negatives</a:t>
            </a:r>
          </a:p>
          <a:p>
            <a:r>
              <a:rPr lang="en-GB" sz="3200" dirty="0"/>
              <a:t>Pets</a:t>
            </a:r>
          </a:p>
          <a:p>
            <a:r>
              <a:rPr lang="en-GB" sz="3200" dirty="0"/>
              <a:t>Children</a:t>
            </a:r>
          </a:p>
          <a:p>
            <a:r>
              <a:rPr lang="en-GB" sz="3200" dirty="0"/>
              <a:t>Partner?</a:t>
            </a:r>
          </a:p>
          <a:p>
            <a:r>
              <a:rPr lang="en-GB" sz="3200" dirty="0"/>
              <a:t>Neighbours?</a:t>
            </a:r>
          </a:p>
          <a:p>
            <a:r>
              <a:rPr lang="en-GB" sz="3200" dirty="0"/>
              <a:t>Neighbours ponds</a:t>
            </a:r>
          </a:p>
          <a:p>
            <a:r>
              <a:rPr lang="en-GB" sz="3200" dirty="0"/>
              <a:t>Neighbours washing and vehicles</a:t>
            </a:r>
          </a:p>
        </p:txBody>
      </p:sp>
    </p:spTree>
    <p:extLst>
      <p:ext uri="{BB962C8B-B14F-4D97-AF65-F5344CB8AC3E}">
        <p14:creationId xmlns:p14="http://schemas.microsoft.com/office/powerpoint/2010/main" val="297577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E5B2F-4DA0-484A-9E05-F7030ABB9B98}"/>
              </a:ext>
            </a:extLst>
          </p:cNvPr>
          <p:cNvSpPr>
            <a:spLocks noGrp="1"/>
          </p:cNvSpPr>
          <p:nvPr>
            <p:ph type="title"/>
          </p:nvPr>
        </p:nvSpPr>
        <p:spPr>
          <a:xfrm>
            <a:off x="1844779" y="169580"/>
            <a:ext cx="8730343" cy="1143000"/>
          </a:xfrm>
        </p:spPr>
        <p:txBody>
          <a:bodyPr/>
          <a:lstStyle/>
          <a:p>
            <a:r>
              <a:rPr lang="en-GB" dirty="0"/>
              <a:t>Neighbours</a:t>
            </a:r>
          </a:p>
        </p:txBody>
      </p:sp>
      <p:sp>
        <p:nvSpPr>
          <p:cNvPr id="3" name="Content Placeholder 2">
            <a:extLst>
              <a:ext uri="{FF2B5EF4-FFF2-40B4-BE49-F238E27FC236}">
                <a16:creationId xmlns:a16="http://schemas.microsoft.com/office/drawing/2014/main" id="{4196B40B-1DC3-472D-BBDB-8D3AC9148205}"/>
              </a:ext>
            </a:extLst>
          </p:cNvPr>
          <p:cNvSpPr>
            <a:spLocks noGrp="1"/>
          </p:cNvSpPr>
          <p:nvPr>
            <p:ph idx="1"/>
          </p:nvPr>
        </p:nvSpPr>
        <p:spPr>
          <a:xfrm>
            <a:off x="496739" y="1426880"/>
            <a:ext cx="7424251" cy="4525963"/>
          </a:xfrm>
        </p:spPr>
        <p:txBody>
          <a:bodyPr>
            <a:normAutofit fontScale="85000" lnSpcReduction="10000"/>
          </a:bodyPr>
          <a:lstStyle/>
          <a:p>
            <a:r>
              <a:rPr lang="en-GB" dirty="0"/>
              <a:t>Many people are irrationally afraid of bees</a:t>
            </a:r>
          </a:p>
          <a:p>
            <a:r>
              <a:rPr lang="en-GB" dirty="0"/>
              <a:t>A reasonable garden can accommodate 2-3 hives</a:t>
            </a:r>
          </a:p>
          <a:p>
            <a:pPr lvl="1"/>
            <a:r>
              <a:rPr lang="en-GB" dirty="0"/>
              <a:t>1 to 2m between hives </a:t>
            </a:r>
          </a:p>
          <a:p>
            <a:r>
              <a:rPr lang="en-GB" dirty="0"/>
              <a:t>Bad tempered bees need to be removed, they will become a nuisance (3 miles away)</a:t>
            </a:r>
          </a:p>
          <a:p>
            <a:r>
              <a:rPr lang="en-GB" dirty="0"/>
              <a:t>Place hives so the bees leave the garden at height</a:t>
            </a:r>
          </a:p>
          <a:p>
            <a:pPr lvl="1"/>
            <a:r>
              <a:rPr lang="en-GB" dirty="0"/>
              <a:t>Face hive toward a good hedge/fence, wind netting  </a:t>
            </a:r>
          </a:p>
          <a:p>
            <a:pPr lvl="1"/>
            <a:r>
              <a:rPr lang="en-GB" dirty="0"/>
              <a:t>Obstruction should be at least 6ft preferable 8ft high</a:t>
            </a:r>
          </a:p>
          <a:p>
            <a:r>
              <a:rPr lang="en-GB" dirty="0"/>
              <a:t>Swarm control imperative!</a:t>
            </a:r>
          </a:p>
          <a:p>
            <a:r>
              <a:rPr lang="en-GB" dirty="0"/>
              <a:t>Jars of honey always help</a:t>
            </a:r>
          </a:p>
        </p:txBody>
      </p:sp>
      <p:pic>
        <p:nvPicPr>
          <p:cNvPr id="6" name="Picture 5" descr="A picture containing person, person&#10;&#10;Description automatically generated">
            <a:extLst>
              <a:ext uri="{FF2B5EF4-FFF2-40B4-BE49-F238E27FC236}">
                <a16:creationId xmlns:a16="http://schemas.microsoft.com/office/drawing/2014/main" id="{E30B8347-2F4F-4E68-8EF7-FECF495664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1502" y="2840602"/>
            <a:ext cx="3267075" cy="1400175"/>
          </a:xfrm>
          <a:prstGeom prst="rect">
            <a:avLst/>
          </a:prstGeom>
        </p:spPr>
      </p:pic>
      <p:pic>
        <p:nvPicPr>
          <p:cNvPr id="8" name="Picture 7" descr="A picture containing outdoor, person, person&#10;&#10;Description automatically generated">
            <a:extLst>
              <a:ext uri="{FF2B5EF4-FFF2-40B4-BE49-F238E27FC236}">
                <a16:creationId xmlns:a16="http://schemas.microsoft.com/office/drawing/2014/main" id="{DB531E5E-131C-490E-B8D9-0356A4C46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1502" y="4351974"/>
            <a:ext cx="3358741" cy="2240280"/>
          </a:xfrm>
          <a:prstGeom prst="rect">
            <a:avLst/>
          </a:prstGeom>
        </p:spPr>
      </p:pic>
      <p:pic>
        <p:nvPicPr>
          <p:cNvPr id="10" name="Picture 9" descr="A picture containing plant&#10;&#10;Description automatically generated">
            <a:extLst>
              <a:ext uri="{FF2B5EF4-FFF2-40B4-BE49-F238E27FC236}">
                <a16:creationId xmlns:a16="http://schemas.microsoft.com/office/drawing/2014/main" id="{4A1437BD-E1D0-49A4-91BD-9C6D9AAA01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1502" y="822960"/>
            <a:ext cx="3389237" cy="1906446"/>
          </a:xfrm>
          <a:prstGeom prst="rect">
            <a:avLst/>
          </a:prstGeom>
        </p:spPr>
      </p:pic>
    </p:spTree>
    <p:extLst>
      <p:ext uri="{BB962C8B-B14F-4D97-AF65-F5344CB8AC3E}">
        <p14:creationId xmlns:p14="http://schemas.microsoft.com/office/powerpoint/2010/main" val="292049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E891106-7F49-7F20-B450-C6C8D2524ACC}"/>
              </a:ext>
            </a:extLst>
          </p:cNvPr>
          <p:cNvSpPr>
            <a:spLocks noGrp="1"/>
          </p:cNvSpPr>
          <p:nvPr>
            <p:ph type="title"/>
          </p:nvPr>
        </p:nvSpPr>
        <p:spPr>
          <a:xfrm>
            <a:off x="2852057" y="342108"/>
            <a:ext cx="6674715" cy="1143000"/>
          </a:xfrm>
        </p:spPr>
        <p:txBody>
          <a:bodyPr/>
          <a:lstStyle/>
          <a:p>
            <a:r>
              <a:rPr lang="en-US" dirty="0"/>
              <a:t>A home apiary</a:t>
            </a:r>
          </a:p>
        </p:txBody>
      </p:sp>
      <p:pic>
        <p:nvPicPr>
          <p:cNvPr id="7" name="Picture Placeholder 6" descr="A picture containing outdoor, grass, tree, sky&#10;&#10;Description automatically generated">
            <a:extLst>
              <a:ext uri="{FF2B5EF4-FFF2-40B4-BE49-F238E27FC236}">
                <a16:creationId xmlns:a16="http://schemas.microsoft.com/office/drawing/2014/main" id="{B6BE4DC6-25A0-4FB1-A70B-C29E93C07B2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384" r="5387" b="3"/>
          <a:stretch/>
        </p:blipFill>
        <p:spPr>
          <a:xfrm>
            <a:off x="609600" y="1600201"/>
            <a:ext cx="5384800" cy="4525963"/>
          </a:xfrm>
          <a:noFill/>
        </p:spPr>
      </p:pic>
      <p:pic>
        <p:nvPicPr>
          <p:cNvPr id="9" name="Content Placeholder 8" descr="A picture containing outdoor, grass, tree, plant&#10;&#10;Description automatically generated">
            <a:extLst>
              <a:ext uri="{FF2B5EF4-FFF2-40B4-BE49-F238E27FC236}">
                <a16:creationId xmlns:a16="http://schemas.microsoft.com/office/drawing/2014/main" id="{BBFB7EA1-EC67-4945-9B3B-3FE4F55B1E7F}"/>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97600" y="1600200"/>
            <a:ext cx="5384800" cy="4525963"/>
          </a:xfrm>
        </p:spPr>
      </p:pic>
      <p:sp>
        <p:nvSpPr>
          <p:cNvPr id="5" name="Footer Placeholder 4">
            <a:extLst>
              <a:ext uri="{FF2B5EF4-FFF2-40B4-BE49-F238E27FC236}">
                <a16:creationId xmlns:a16="http://schemas.microsoft.com/office/drawing/2014/main" id="{692B81AB-A889-4762-854B-E3BD626DF012}"/>
              </a:ext>
            </a:extLst>
          </p:cNvPr>
          <p:cNvSpPr>
            <a:spLocks noGrp="1"/>
          </p:cNvSpPr>
          <p:nvPr>
            <p:ph type="ftr" sz="quarter" idx="11"/>
          </p:nvPr>
        </p:nvSpPr>
        <p:spPr>
          <a:xfrm>
            <a:off x="4165600" y="6552156"/>
            <a:ext cx="3860800" cy="286297"/>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en-GB" b="0" i="0" u="none" strike="noStrike" kern="1200" cap="none" spc="0" normalizeH="0" baseline="0" noProof="0">
                <a:ln>
                  <a:noFill/>
                </a:ln>
                <a:solidFill>
                  <a:prstClr val="black">
                    <a:tint val="75000"/>
                  </a:prstClr>
                </a:solidFill>
                <a:effectLst/>
                <a:uLnTx/>
                <a:uFillTx/>
              </a:rPr>
              <a:t>©BBKA &amp; S+R Bond</a:t>
            </a:r>
          </a:p>
        </p:txBody>
      </p:sp>
    </p:spTree>
    <p:extLst>
      <p:ext uri="{BB962C8B-B14F-4D97-AF65-F5344CB8AC3E}">
        <p14:creationId xmlns:p14="http://schemas.microsoft.com/office/powerpoint/2010/main" val="20327817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6008</TotalTime>
  <Words>2144</Words>
  <Application>Microsoft Office PowerPoint</Application>
  <PresentationFormat>Widescreen</PresentationFormat>
  <Paragraphs>328</Paragraphs>
  <Slides>37</Slides>
  <Notes>37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Times New Roman</vt:lpstr>
      <vt:lpstr>Office Theme</vt:lpstr>
      <vt:lpstr>Welcome to</vt:lpstr>
      <vt:lpstr>Apiary location   </vt:lpstr>
      <vt:lpstr>The years work</vt:lpstr>
      <vt:lpstr>Your Apiary</vt:lpstr>
      <vt:lpstr>Your Apiary</vt:lpstr>
      <vt:lpstr>Apiary Maintenance</vt:lpstr>
      <vt:lpstr>Garden apiary?</vt:lpstr>
      <vt:lpstr>Neighbours</vt:lpstr>
      <vt:lpstr>A home apiary</vt:lpstr>
      <vt:lpstr>Out Apiaries</vt:lpstr>
      <vt:lpstr>A Out Apiary</vt:lpstr>
      <vt:lpstr>PowerPoint Presentation</vt:lpstr>
      <vt:lpstr>The years work</vt:lpstr>
      <vt:lpstr>How often?</vt:lpstr>
      <vt:lpstr>General Guidance</vt:lpstr>
      <vt:lpstr>General Guidance</vt:lpstr>
      <vt:lpstr>HOOPER’S Guidance on inspection</vt:lpstr>
      <vt:lpstr>When does it start</vt:lpstr>
      <vt:lpstr>First inspection?</vt:lpstr>
      <vt:lpstr>Inspection Technique-Preparation</vt:lpstr>
      <vt:lpstr>Inspection Technique- In the hive</vt:lpstr>
      <vt:lpstr>Inspection Technique- Finishing</vt:lpstr>
      <vt:lpstr>Recording the Inspection</vt:lpstr>
      <vt:lpstr>Beebase &amp; Hivelog</vt:lpstr>
      <vt:lpstr>NBU Beebase Records</vt:lpstr>
      <vt:lpstr>Paper and Pencil</vt:lpstr>
      <vt:lpstr>PowerPoint Presentation</vt:lpstr>
      <vt:lpstr>PowerPoint Presentation</vt:lpstr>
      <vt:lpstr>Equipment</vt:lpstr>
      <vt:lpstr>Equipment-Beekeeper</vt:lpstr>
      <vt:lpstr>Equipment- Bees</vt:lpstr>
      <vt:lpstr>What you need</vt:lpstr>
      <vt:lpstr>For your bees- if you get some</vt:lpstr>
      <vt:lpstr>Other useful things</vt:lpstr>
      <vt:lpstr>Getting the equipment</vt:lpstr>
      <vt:lpstr>Reminder--Books for beginners</vt:lpstr>
      <vt:lpstr>Next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Two Season Beginners course Season 2</dc:title>
  <dc:creator>Shirley Bond</dc:creator>
  <cp:lastModifiedBy>Old Buzzy Bee Home</cp:lastModifiedBy>
  <cp:revision>110</cp:revision>
  <cp:lastPrinted>2025-03-19T18:24:09Z</cp:lastPrinted>
  <dcterms:created xsi:type="dcterms:W3CDTF">2019-01-15T13:05:19Z</dcterms:created>
  <dcterms:modified xsi:type="dcterms:W3CDTF">2025-03-19T18:39:48Z</dcterms:modified>
</cp:coreProperties>
</file>